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2" r:id="rId2"/>
    <p:sldId id="276" r:id="rId3"/>
    <p:sldId id="450" r:id="rId4"/>
    <p:sldId id="454" r:id="rId5"/>
    <p:sldId id="406" r:id="rId6"/>
    <p:sldId id="339" r:id="rId7"/>
    <p:sldId id="340" r:id="rId8"/>
    <p:sldId id="488" r:id="rId9"/>
    <p:sldId id="398" r:id="rId10"/>
    <p:sldId id="408" r:id="rId11"/>
    <p:sldId id="457" r:id="rId12"/>
    <p:sldId id="486" r:id="rId13"/>
    <p:sldId id="335" r:id="rId14"/>
    <p:sldId id="466" r:id="rId15"/>
    <p:sldId id="461" r:id="rId16"/>
    <p:sldId id="463" r:id="rId17"/>
    <p:sldId id="329" r:id="rId18"/>
    <p:sldId id="465" r:id="rId19"/>
    <p:sldId id="462" r:id="rId20"/>
    <p:sldId id="487" r:id="rId21"/>
    <p:sldId id="333" r:id="rId22"/>
    <p:sldId id="464" r:id="rId23"/>
    <p:sldId id="500" r:id="rId24"/>
    <p:sldId id="501" r:id="rId25"/>
    <p:sldId id="468" r:id="rId26"/>
    <p:sldId id="482" r:id="rId27"/>
    <p:sldId id="469" r:id="rId28"/>
    <p:sldId id="470" r:id="rId29"/>
    <p:sldId id="471" r:id="rId30"/>
    <p:sldId id="483" r:id="rId31"/>
    <p:sldId id="484" r:id="rId32"/>
    <p:sldId id="472" r:id="rId33"/>
    <p:sldId id="473" r:id="rId34"/>
    <p:sldId id="474" r:id="rId35"/>
    <p:sldId id="475" r:id="rId36"/>
    <p:sldId id="490" r:id="rId37"/>
    <p:sldId id="489" r:id="rId38"/>
    <p:sldId id="477" r:id="rId39"/>
    <p:sldId id="478" r:id="rId40"/>
    <p:sldId id="440" r:id="rId41"/>
    <p:sldId id="479" r:id="rId42"/>
    <p:sldId id="480" r:id="rId43"/>
    <p:sldId id="467" r:id="rId44"/>
    <p:sldId id="434" r:id="rId45"/>
    <p:sldId id="435" r:id="rId46"/>
    <p:sldId id="33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300"/>
    <a:srgbClr val="45F715"/>
    <a:srgbClr val="976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7" autoAdjust="0"/>
    <p:restoredTop sz="78814" autoAdjust="0"/>
  </p:normalViewPr>
  <p:slideViewPr>
    <p:cSldViewPr>
      <p:cViewPr>
        <p:scale>
          <a:sx n="70" d="100"/>
          <a:sy n="70" d="100"/>
        </p:scale>
        <p:origin x="-131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9EC05-FDF8-48E6-AC5C-592A4DCD7831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B0CC3-3EB0-49F4-8BD9-07D2CC8222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9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1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9EA4E-E7D5-47DA-9B61-0FB21FEE04D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By end of project, the results will be compared to September 2016 baseline survey: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2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24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31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93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8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B0CC3-3EB0-49F4-8BD9-07D2CC82227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5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0171-0713-4A6A-9006-2FD3B49D022A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FFF6-49C5-434F-ABDA-13E9531816C5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3354-9706-4F80-8939-697D2D7CECB2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282D-61FF-4D2A-A379-7BE6A4CFC42A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A852-B0D9-4EFA-80F9-819095AA5146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76E6D-E54E-4EC6-A090-76DE2C527502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5560-A673-4BFD-9CB0-8AE279BAA8E7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AB1E-772B-4B87-8E91-BFBC7874100F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3419E-017B-4257-8C78-04A9B7321464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62D2-DA63-4CB2-A6D0-1FDAA9923EC1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932F-012B-42BB-BB57-B8BA8C19D935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C4A7-9939-4249-8AA0-FF809B5BFF53}" type="datetime1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80680-DA7E-42CF-82D4-015863205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387600"/>
            <a:ext cx="8839200" cy="1803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for Green Water Management Project in the dryland areas of Myanmar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5334000"/>
            <a:ext cx="7381875" cy="14478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Implementation Unit (PIU) 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Use Division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Agriculture (DOA)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3" cstate="print"/>
          <a:srcRect l="7219" t="20119" r="6685" b="21201"/>
          <a:stretch>
            <a:fillRect/>
          </a:stretch>
        </p:blipFill>
        <p:spPr bwMode="auto">
          <a:xfrm>
            <a:off x="838200" y="228600"/>
            <a:ext cx="2981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B_IMG_14727286766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54819"/>
            <a:ext cx="676275" cy="65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4520510" y="210393"/>
            <a:ext cx="2133600" cy="648832"/>
            <a:chOff x="3327482" y="3504925"/>
            <a:chExt cx="3606718" cy="89851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482" y="3504925"/>
              <a:ext cx="2000686" cy="898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686" y="3518664"/>
              <a:ext cx="1504514" cy="8710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838199" y="953909"/>
            <a:ext cx="7381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TA-REG 8163  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Core Agriculture Support Program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 (CASP 2) Activities 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LOA in Myanmar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List of farm demonstration sites</a:t>
            </a:r>
            <a:endParaRPr kumimoji="0" lang="en-GB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914400"/>
            <a:ext cx="8534400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Establishment of demonstration farm for Green Water Management in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indent="-457200">
              <a:spcAft>
                <a:spcPts val="600"/>
              </a:spcAft>
              <a:buAutoNum type="romanUcPeriod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Theingone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village,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Yamethin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Township, Mandalay Region </a:t>
            </a:r>
          </a:p>
          <a:p>
            <a:pPr marL="514350" indent="-514350"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	(Demo Farmer: U Min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II. 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Saegyi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village,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Yamethin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Township, Mandalay Region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(Demo Farmer: U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Maung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Myint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III. 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Satcho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village,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Pyawbwe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Township, Mandalay Region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(Demo Farmer: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IV. 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Nakyarhtoo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village,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Natmauk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Township,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Magway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Region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(Demo Farmer: U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Kyaw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Soe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V. 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Shwekwe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village,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Natmauk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Township,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Magway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Region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 (Demo Farmer: U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Hlaing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VI. 	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Thanngone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Village,Myothit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Township,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Magway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Region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	(Demo Farmer: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Myint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 Mu)</a:t>
            </a:r>
          </a:p>
          <a:p>
            <a:pPr>
              <a:spcAft>
                <a:spcPts val="600"/>
              </a:spcAft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4431432" cy="2953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30163"/>
            <a:ext cx="4425351" cy="295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04488"/>
            <a:ext cx="4409536" cy="29535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488"/>
            <a:ext cx="4431432" cy="2953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3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Thet’s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Theingone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Yamethin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3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Thet’s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Theingone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Yamethin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1" descr="D:\GWM\Training_photos\20170209 EM_Mango\IMG_8771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7750"/>
            <a:ext cx="27749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 descr="D:\GWM\Training_photos\20170209 EM_Mango\IMG_8764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047750"/>
            <a:ext cx="27749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" descr="D:\GWM\Training_photos\20170209 EM_Mango\IMG_8762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0150" y="1047750"/>
            <a:ext cx="28638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8100" y="3543300"/>
            <a:ext cx="3733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124200"/>
            <a:ext cx="4876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76"/>
            <a:ext cx="4343400" cy="2953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89376"/>
            <a:ext cx="4320732" cy="295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084"/>
            <a:ext cx="4343400" cy="29535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25084"/>
            <a:ext cx="4337985" cy="2953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2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Mg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Myint’s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Saegyi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Yamethin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733800" cy="2667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2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Mg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Myint’s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Saegyi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Yamethin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6" descr="D:\GWM\Training_photos\20170209 EM_Mango\IMG_8793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8100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8" descr="D:\GWM\Training_photos\20170209 EM_Mango\IMG_8809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838200"/>
            <a:ext cx="396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D:\GWM\Training_photos\20170209 EM_Mango\IMG_8792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350" y="3810000"/>
            <a:ext cx="38544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6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0"/>
            <a:ext cx="4191000" cy="304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1"/>
            <a:ext cx="3790957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810000"/>
            <a:ext cx="3790956" cy="303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3400" y="48877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Daw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Tin Tin’s Farm, 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Satcho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Village,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PyawbweTownship</a:t>
            </a:r>
            <a:endParaRPr lang="en-US" sz="2400" b="1" dirty="0">
              <a:latin typeface="Myanmar3" pitchFamily="18" charset="0"/>
              <a:cs typeface="Myanmar3" pitchFamily="18" charset="0"/>
            </a:endParaRPr>
          </a:p>
        </p:txBody>
      </p:sp>
      <p:pic>
        <p:nvPicPr>
          <p:cNvPr id="10" name="Picture 2" descr="C:\Users\Dell\Desktop\GWM(Report)\Apichai's Photos\IMG_9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62000"/>
            <a:ext cx="4267200" cy="284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2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14400"/>
            <a:ext cx="3987802" cy="2667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Tin’s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Pyawbwe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F:\GWM\GWM\Photos\IMG_8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038600"/>
            <a:ext cx="3962400" cy="2667000"/>
          </a:xfrm>
          <a:prstGeom prst="rect">
            <a:avLst/>
          </a:prstGeom>
          <a:noFill/>
        </p:spPr>
      </p:pic>
      <p:pic>
        <p:nvPicPr>
          <p:cNvPr id="5124" name="Picture 4" descr="F:\GWM\GWM\Photos\IMG_8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38600"/>
            <a:ext cx="4038600" cy="2692400"/>
          </a:xfrm>
          <a:prstGeom prst="rect">
            <a:avLst/>
          </a:prstGeom>
          <a:noFill/>
        </p:spPr>
      </p:pic>
      <p:pic>
        <p:nvPicPr>
          <p:cNvPr id="5125" name="Picture 5" descr="F:\GWM\GWM\Photos\IMG_8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914400"/>
            <a:ext cx="4038600" cy="269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57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2000"/>
            <a:ext cx="4271962" cy="2877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4271962" cy="2950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04488"/>
            <a:ext cx="4279622" cy="28011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147935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U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Kyaw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Soe’s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Farm, 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Nakyarhtoo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Village,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Natmauk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Township</a:t>
            </a:r>
            <a:endParaRPr lang="en-US" sz="2400" b="1" dirty="0">
              <a:latin typeface="Myanmar3" pitchFamily="18" charset="0"/>
              <a:cs typeface="Myanmar3" pitchFamily="18" charset="0"/>
            </a:endParaRPr>
          </a:p>
        </p:txBody>
      </p:sp>
      <p:pic>
        <p:nvPicPr>
          <p:cNvPr id="9" name="Picture 7" descr="F:\GWM\GWM\Photos\IMG_8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60800"/>
            <a:ext cx="4267200" cy="284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5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147935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U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Kyaw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Soe’s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Farm, 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Nakyarhtoo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Village, </a:t>
            </a:r>
            <a:r>
              <a:rPr lang="en-US" sz="2400" b="1" dirty="0" err="1" smtClean="0">
                <a:latin typeface="Myanmar3" pitchFamily="18" charset="0"/>
                <a:cs typeface="Myanmar3" pitchFamily="18" charset="0"/>
              </a:rPr>
              <a:t>Natmauk</a:t>
            </a:r>
            <a:r>
              <a:rPr lang="en-US" sz="2400" b="1" dirty="0" smtClean="0">
                <a:latin typeface="Myanmar3" pitchFamily="18" charset="0"/>
                <a:cs typeface="Myanmar3" pitchFamily="18" charset="0"/>
              </a:rPr>
              <a:t> Township</a:t>
            </a:r>
            <a:endParaRPr lang="en-US" sz="2400" b="1" dirty="0">
              <a:latin typeface="Myanmar3" pitchFamily="18" charset="0"/>
              <a:cs typeface="Myanmar3" pitchFamily="18" charset="0"/>
            </a:endParaRPr>
          </a:p>
        </p:txBody>
      </p:sp>
      <p:pic>
        <p:nvPicPr>
          <p:cNvPr id="9218" name="Picture 16" descr="D:\GWM\Training_photos\Dr. Apichai Mission\IMG_8497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393065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4" descr="D:\GWM\Training_photos\Dr. Apichai Mission\IMG_8549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5050" y="914400"/>
            <a:ext cx="3841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F:\GWM\GWM\Training_photos\Dr. Apichai Mission\IMG_8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37000"/>
            <a:ext cx="3810000" cy="254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6" name="Picture 10" descr="F:\GWM\GWM\Training_photos\Dr. Apichai Mission\IMG_86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08120"/>
            <a:ext cx="3703320" cy="24688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3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06333"/>
            <a:ext cx="4114800" cy="274982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38200"/>
            <a:ext cx="4104132" cy="264871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4" y="856322"/>
            <a:ext cx="4107816" cy="26488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Thein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Hlaing’s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Shwekwe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Natmauk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9" descr="D:\GWM\Training_photos\Dr. Apichai Mission\IMG_8721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" y="4019550"/>
            <a:ext cx="4387850" cy="28384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2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5524500" cy="7620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de-D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2" name="Rounded Rectangle 11"/>
          <p:cNvSpPr/>
          <p:nvPr/>
        </p:nvSpPr>
        <p:spPr>
          <a:xfrm>
            <a:off x="76200" y="974809"/>
            <a:ext cx="9067800" cy="17526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PH" sz="23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Vision </a:t>
            </a:r>
            <a:r>
              <a:rPr lang="en-PH" sz="23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CASP 2</a:t>
            </a:r>
            <a:r>
              <a:rPr lang="en-PH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PH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For </a:t>
            </a:r>
            <a:r>
              <a:rPr lang="en-PH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GMS to be “recognized as the leading producer of safe food, using climate friendly agricultural practices and integrated into global markets through regional economic corridors”.</a:t>
            </a:r>
            <a:endParaRPr lang="de-DE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" y="2956009"/>
            <a:ext cx="9067800" cy="176839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Myanmar’s geographical location, topography and climatic conditions provide a setting for different agro-ecological zones and make it feasible to grow tropical, sub-tropical and temperate crops. 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6200" y="4953000"/>
            <a:ext cx="9067800" cy="176839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Agricultural sector is one of the most sensitive sectors to climate variability and climate change.</a:t>
            </a:r>
          </a:p>
          <a:p>
            <a:pPr>
              <a:lnSpc>
                <a:spcPct val="15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potential impacts of climate change on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dryland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agriculture are critical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Thein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Hlaing’s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Shwekwe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Natmauk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10" descr="D:\GWM\Photos\IMG_6996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3981450"/>
            <a:ext cx="39941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F:\GWM\GWM\Photos\IMG_8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533400" y="990600"/>
            <a:ext cx="3810000" cy="24892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7" name="Picture 7" descr="F:\GWM\GWM\Training_photos\Dr. Apichai Mission\IMG_8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90600"/>
            <a:ext cx="3733800" cy="24892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D:\ADB\Training Photo (9-12.3.2017)\IMG_20170305_133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038600"/>
            <a:ext cx="3759200" cy="25146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800101"/>
            <a:ext cx="4181472" cy="278764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Daw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Myint2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Thanngone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Myothit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81050"/>
            <a:ext cx="4210050" cy="28067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3962400"/>
            <a:ext cx="4114800" cy="280669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16" descr="D:\GWM\Training_photos\Dr. Apichai Mission\New folder\IMG_8590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" y="3943350"/>
            <a:ext cx="45402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64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Daw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Myint2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Mu’s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Thanngone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Village,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Myothit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Township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12" descr="D:\GWM\Training_photos\Dr. Apichai Mission\IMG_8485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1080" y="990600"/>
            <a:ext cx="393192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3" descr="D:\GWM\Training_photos\Dr. Apichai Mission\IMG_8487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81450"/>
            <a:ext cx="41465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F:\GWM\GWM\Training_photos\Dr. Apichai Mission\IMG_8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990600"/>
            <a:ext cx="3931920" cy="262128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2" name="Picture 8" descr="F:\GWM\GWM\Training_photos\Dr. Apichai Mission\IMG_85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87800"/>
            <a:ext cx="3810000" cy="24892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6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304800"/>
          <a:ext cx="10031506" cy="975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7543587" imgH="5828945" progId="AcroExch.Document.7">
                  <p:embed/>
                </p:oleObj>
              </mc:Choice>
              <mc:Fallback>
                <p:oleObj name="Acrobat Document" r:id="rId3" imgW="7543587" imgH="5828945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4800"/>
                        <a:ext cx="10031506" cy="975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381000"/>
          <a:ext cx="4857750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3" imgW="5829194" imgH="7543516" progId="AcroExch.Document.7">
                  <p:embed/>
                </p:oleObj>
              </mc:Choice>
              <mc:Fallback>
                <p:oleObj name="Acrobat Document" r:id="rId3" imgW="5829194" imgH="7543516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"/>
                        <a:ext cx="4857750" cy="628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286250" y="304800"/>
          <a:ext cx="4857750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5" imgW="5829194" imgH="7543516" progId="AcroExch.Document.7">
                  <p:embed/>
                </p:oleObj>
              </mc:Choice>
              <mc:Fallback>
                <p:oleObj name="Acrobat Document" r:id="rId5" imgW="5829194" imgH="7543516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304800"/>
                        <a:ext cx="4857750" cy="628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t\Desktop\DMF_training_Photos\IMG_7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613339" y="4065384"/>
            <a:ext cx="3566160" cy="2716416"/>
          </a:xfrm>
          <a:prstGeom prst="rect">
            <a:avLst/>
          </a:prstGeom>
          <a:noFill/>
        </p:spPr>
      </p:pic>
      <p:pic>
        <p:nvPicPr>
          <p:cNvPr id="1027" name="Picture 3" descr="C:\Users\it\Desktop\DMF_training_Photos\IMG_7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5473" y="4116544"/>
            <a:ext cx="3566160" cy="2665256"/>
          </a:xfrm>
          <a:prstGeom prst="rect">
            <a:avLst/>
          </a:prstGeom>
          <a:noFill/>
        </p:spPr>
      </p:pic>
      <p:pic>
        <p:nvPicPr>
          <p:cNvPr id="1028" name="Picture 4" descr="C:\Users\it\Desktop\DMF_training_Photos\IMG_7237.JPG"/>
          <p:cNvPicPr>
            <a:picLocks noChangeAspect="1" noChangeArrowheads="1"/>
          </p:cNvPicPr>
          <p:nvPr/>
        </p:nvPicPr>
        <p:blipFill>
          <a:blip r:embed="rId4" cstate="print"/>
          <a:srcRect l="19131" t="8998" r="29740" b="17027"/>
          <a:stretch>
            <a:fillRect/>
          </a:stretch>
        </p:blipFill>
        <p:spPr bwMode="auto">
          <a:xfrm>
            <a:off x="608168" y="1168892"/>
            <a:ext cx="3566160" cy="2641107"/>
          </a:xfrm>
          <a:prstGeom prst="rect">
            <a:avLst/>
          </a:prstGeom>
          <a:noFill/>
        </p:spPr>
      </p:pic>
      <p:pic>
        <p:nvPicPr>
          <p:cNvPr id="1029" name="Picture 5" descr="C:\Users\it\Desktop\DMF_training_Photos\IMG_7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9519" y="1142999"/>
            <a:ext cx="3566160" cy="2667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" y="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Training Workshop on participatory Monitoring and Evaluation of the Project  in November 29- December 2, 2016  at Nay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Pyi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Taw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CARTC_TOT_GWM_training\IMG_8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114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CARTC_TOT_GWM_training\IMG_8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038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CARTC_TOT_GWM_training\IMG_84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78580"/>
            <a:ext cx="4038600" cy="282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CARTC_TOT_GWM_training\IMG_84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41148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152401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ToT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training on Green Water Management Project at CARTC,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Hlegu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Township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3407400" cy="22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281600"/>
            <a:ext cx="3407400" cy="22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4281600"/>
            <a:ext cx="3407400" cy="22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43000"/>
            <a:ext cx="34074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22860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Training of farmers on Green Water Management at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Saegyi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Village,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Yamethin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Township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29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6" y="3962400"/>
            <a:ext cx="3730695" cy="2593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5" y="3921200"/>
            <a:ext cx="2925793" cy="232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" y="1025601"/>
            <a:ext cx="3001993" cy="2423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04" y="1066801"/>
            <a:ext cx="3542559" cy="2360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76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Training of farmers on Green Water Management at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Saegyi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Village,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Yamethin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Township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1"/>
            <a:ext cx="4038600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98600"/>
            <a:ext cx="4405200" cy="29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0" y="3962400"/>
            <a:ext cx="41004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946601"/>
            <a:ext cx="4419600" cy="283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228602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Training of GWM for Staffs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99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5524500" cy="7620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de-D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2" name="Rounded Rectangle 11"/>
          <p:cNvSpPr/>
          <p:nvPr/>
        </p:nvSpPr>
        <p:spPr>
          <a:xfrm>
            <a:off x="76200" y="974809"/>
            <a:ext cx="9067800" cy="17526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Dry Zone, one of the poverty-stricken areas in Myanmar (13% of land)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About 23% of the total population (majority) depend on agriculture and allied activities for their livelihoods. </a:t>
            </a:r>
            <a:endParaRPr lang="de-DE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" y="2956009"/>
            <a:ext cx="9067800" cy="176839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Annual rainfall ranges from 700 mm to 1270 mm.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Rainfall distribution is uneven and unstable.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6200" y="4953000"/>
            <a:ext cx="9067800" cy="176839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Local people rely on an unstable income from agriculture and limited opportunity for employment.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hoto for ADB\image-0-02-06-e785848c55887095ca32cd85c39ba563ba42d6c398ccbd41710b33bce319d4b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45527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photo for ADB\image-0-02-06-871af479b8204b3e50a74904c8da1a9b3c24668d45b036f5058383da1ffded4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3"/>
            <a:ext cx="3810000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228601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Participatory Guarantee System Training in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Natmauk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and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Myothit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Townships 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4267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30" name="Picture 6" descr="F:\ADB_Training_Natmauk_Apichai report\20170123_103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3657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ADB_Training_Natmauk_Apichai report\20170123_1245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1"/>
            <a:ext cx="3657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7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DB_Training_Natmauk_Apichai report\20170126_091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8" y="1143000"/>
            <a:ext cx="40539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ADB_Training_Natmauk_Apichai report\20170126_092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3962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ADB_Training_Natmauk_Apichai report\20170126_0918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44" y="4191000"/>
            <a:ext cx="385575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Participatory Guarantee System Training in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Yamethin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and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Pyawbwe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Townships 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67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DB\Training Photo (9-12.3.2017)\IMG_20170309_135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4165600" cy="2514600"/>
          </a:xfrm>
          <a:prstGeom prst="rect">
            <a:avLst/>
          </a:prstGeom>
          <a:noFill/>
        </p:spPr>
      </p:pic>
      <p:pic>
        <p:nvPicPr>
          <p:cNvPr id="2051" name="Picture 3" descr="D:\ADB\Training Photo (9-12.3.2017)\IMG_20170309_160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866774"/>
            <a:ext cx="4191000" cy="2486026"/>
          </a:xfrm>
          <a:prstGeom prst="rect">
            <a:avLst/>
          </a:prstGeom>
          <a:noFill/>
        </p:spPr>
      </p:pic>
      <p:pic>
        <p:nvPicPr>
          <p:cNvPr id="2052" name="Picture 4" descr="D:\ADB\Training Photo (9-12.3.2017)\IMG_20170309_162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62350"/>
            <a:ext cx="4114800" cy="2381250"/>
          </a:xfrm>
          <a:prstGeom prst="rect">
            <a:avLst/>
          </a:prstGeom>
          <a:noFill/>
        </p:spPr>
      </p:pic>
      <p:pic>
        <p:nvPicPr>
          <p:cNvPr id="2053" name="Picture 5" descr="D:\ADB\Training Photo (9-12.3.2017)\IMG_20170309_141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4191000" cy="24484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152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Training in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Yamethin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Township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DB\Training Photo (9-12.3.2017)\IMG_20170310_133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533400"/>
            <a:ext cx="4233334" cy="26964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914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Training in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Natmauk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Township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Training Photo (9-12.3.2017)\IMG_20170311_091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7" y="523219"/>
            <a:ext cx="3856566" cy="272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Training Photo (9-12.3.2017)\IMG_20170312_110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8" y="3581400"/>
            <a:ext cx="3856566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Training Photo (9-12.3.2017)\IMG_20170312_1134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66" y="3581400"/>
            <a:ext cx="4233334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ADB\Training Photo (9-12.3.2017)\IMG_20170311_092330.jpg"/>
          <p:cNvPicPr>
            <a:picLocks noChangeAspect="1" noChangeArrowheads="1"/>
          </p:cNvPicPr>
          <p:nvPr/>
        </p:nvPicPr>
        <p:blipFill>
          <a:blip r:embed="rId3" cstate="print"/>
          <a:srcRect r="13971" b="14706"/>
          <a:stretch>
            <a:fillRect/>
          </a:stretch>
        </p:blipFill>
        <p:spPr bwMode="auto">
          <a:xfrm>
            <a:off x="4419600" y="1143000"/>
            <a:ext cx="4114800" cy="2522484"/>
          </a:xfrm>
          <a:prstGeom prst="rect">
            <a:avLst/>
          </a:prstGeom>
          <a:noFill/>
        </p:spPr>
      </p:pic>
      <p:pic>
        <p:nvPicPr>
          <p:cNvPr id="6" name="Picture 4" descr="D:\ADB\Training Photo (9-12.3.2017)\IMG_20170311_092606.jpg"/>
          <p:cNvPicPr>
            <a:picLocks noChangeAspect="1" noChangeArrowheads="1"/>
          </p:cNvPicPr>
          <p:nvPr/>
        </p:nvPicPr>
        <p:blipFill>
          <a:blip r:embed="rId4" cstate="print"/>
          <a:srcRect l="13415" t="2247" r="10567" b="5618"/>
          <a:stretch>
            <a:fillRect/>
          </a:stretch>
        </p:blipFill>
        <p:spPr bwMode="auto">
          <a:xfrm>
            <a:off x="533400" y="1143000"/>
            <a:ext cx="3810000" cy="2514600"/>
          </a:xfrm>
          <a:prstGeom prst="rect">
            <a:avLst/>
          </a:prstGeom>
          <a:noFill/>
        </p:spPr>
      </p:pic>
      <p:pic>
        <p:nvPicPr>
          <p:cNvPr id="4101" name="Picture 5" descr="D:\ADB\Training Photo (9-12.3.2017)\IMG_20170311_092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00" y="3733800"/>
            <a:ext cx="3784600" cy="2743200"/>
          </a:xfrm>
          <a:prstGeom prst="rect">
            <a:avLst/>
          </a:prstGeom>
          <a:noFill/>
        </p:spPr>
      </p:pic>
      <p:pic>
        <p:nvPicPr>
          <p:cNvPr id="4102" name="Picture 6" descr="D:\ADB\Training Photo (9-12.3.2017)\IMG_20170311_1115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733800"/>
            <a:ext cx="4114800" cy="28003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3400" y="14793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Training in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Natmauk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Township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Training in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Myothit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and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Natmauk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Townships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ADB\Training Photo (9-12.3.2017)\IMG_20170312_092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174124" y="685800"/>
            <a:ext cx="4555008" cy="2895600"/>
          </a:xfrm>
          <a:prstGeom prst="rect">
            <a:avLst/>
          </a:prstGeom>
          <a:noFill/>
        </p:spPr>
      </p:pic>
      <p:pic>
        <p:nvPicPr>
          <p:cNvPr id="5124" name="Picture 4" descr="D:\ADB\Training Photo (9-12.3.2017)\IMG_20170312_093822.jpg"/>
          <p:cNvPicPr>
            <a:picLocks noChangeAspect="1" noChangeArrowheads="1"/>
          </p:cNvPicPr>
          <p:nvPr/>
        </p:nvPicPr>
        <p:blipFill>
          <a:blip r:embed="rId3" cstate="print"/>
          <a:srcRect l="9375" r="10000"/>
          <a:stretch>
            <a:fillRect/>
          </a:stretch>
        </p:blipFill>
        <p:spPr bwMode="auto">
          <a:xfrm>
            <a:off x="152400" y="685800"/>
            <a:ext cx="3886200" cy="2895600"/>
          </a:xfrm>
          <a:prstGeom prst="rect">
            <a:avLst/>
          </a:prstGeom>
          <a:noFill/>
        </p:spPr>
      </p:pic>
      <p:pic>
        <p:nvPicPr>
          <p:cNvPr id="5126" name="Picture 6" descr="D:\ADB\Training Photo (9-12.3.2017)\IMG_20170312_151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3962400" cy="2676524"/>
          </a:xfrm>
          <a:prstGeom prst="rect">
            <a:avLst/>
          </a:prstGeom>
          <a:noFill/>
        </p:spPr>
      </p:pic>
      <p:pic>
        <p:nvPicPr>
          <p:cNvPr id="5127" name="Picture 7" descr="D:\ADB\Training Photo (9-12.3.2017)\IMG_20170312_114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657600"/>
            <a:ext cx="4495800" cy="2629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4338" name="Picture 2" descr="F:\GWM\GWM\Training_photos\Dr. Apichai Mission\IMG_8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4114800" cy="27432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F:\GWM\GWM\Training_photos\Dr. Apichai Mission\IMG_8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85800"/>
            <a:ext cx="4191000" cy="27432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Picture 5" descr="F:\GWM\GWM\Training_photos\Dr. Apichai Mission\IMG_8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733800"/>
            <a:ext cx="4191000" cy="27432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3400" y="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Dr.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Apichai’s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Mission in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Myothit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and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Natmauk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Townships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  <p:pic>
        <p:nvPicPr>
          <p:cNvPr id="8" name="Picture 3" descr="H:\Dell_Laptop\GWM\Training_photos\Dr. Apichai Mission\IMG_8683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150" y="3810000"/>
            <a:ext cx="42354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3314" name="Picture 2" descr="F:\GWM\GWM\Training_photos\20170209 EM_Mango\IMG_8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35000"/>
            <a:ext cx="8382000" cy="558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Supporting Trees and EM to Demo farmers 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EM Composting Making Photos\IMG_8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3565"/>
            <a:ext cx="3657600" cy="234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EM Composting Making Photos\IMG_8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1"/>
            <a:ext cx="365760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EM Composting Making Photos\IMG_8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" y="16258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EM </a:t>
            </a:r>
            <a:r>
              <a:rPr lang="en-US" sz="2400" b="1" dirty="0" err="1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bokachi</a:t>
            </a:r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 compost making in the Demo farms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\Desktop\GWM(Report)\Apichai's Photos\IMG_9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657600"/>
            <a:ext cx="36576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94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ea typeface="Myanmar3" pitchFamily="18" charset="0"/>
                <a:cs typeface="Times New Roman" pitchFamily="18" charset="0"/>
              </a:rPr>
              <a:t>Supporting Organic-fertilizers to Demo- farmers </a:t>
            </a:r>
            <a:endParaRPr lang="en-US" sz="2400" b="1" dirty="0">
              <a:latin typeface="Times New Roman" pitchFamily="18" charset="0"/>
              <a:ea typeface="Myanmar3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ser\Desktop\New folder\received_44240019277497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3098800" cy="174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User\Desktop\New folder\received_44240025610830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3734" y="4419600"/>
            <a:ext cx="2827866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User\Desktop\New folder\received_44240032944163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343400"/>
            <a:ext cx="2878666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User\Desktop\New folder\received_44240154277484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438400"/>
            <a:ext cx="2810932" cy="1711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New folder\received_442401569441508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685800"/>
            <a:ext cx="2276476" cy="281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User\Desktop\New folder\received_442400382774960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762000"/>
            <a:ext cx="2861734" cy="16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User\Desktop\New folder\received_442401539441511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2438400"/>
            <a:ext cx="3048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User\Desktop\New folder\received_442509949430670.jpeg"/>
          <p:cNvPicPr>
            <a:picLocks noChangeAspect="1" noChangeArrowheads="1"/>
          </p:cNvPicPr>
          <p:nvPr/>
        </p:nvPicPr>
        <p:blipFill>
          <a:blip r:embed="rId9"/>
          <a:srcRect t="11111" r="7202"/>
          <a:stretch>
            <a:fillRect/>
          </a:stretch>
        </p:blipFill>
        <p:spPr bwMode="auto">
          <a:xfrm flipH="1">
            <a:off x="3581400" y="3505200"/>
            <a:ext cx="214788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5524500" cy="7620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2" name="Rounded Rectangle 11"/>
          <p:cNvSpPr/>
          <p:nvPr/>
        </p:nvSpPr>
        <p:spPr>
          <a:xfrm>
            <a:off x="76200" y="974809"/>
            <a:ext cx="9067800" cy="100639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69913" indent="-569913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green water management model in the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dryland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areas of Myanmar</a:t>
            </a:r>
            <a:endParaRPr lang="en-GB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2362200"/>
            <a:ext cx="9067800" cy="138739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69913" indent="-569913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 green water management awareness and best practices to local staffs and farmers through the efficient utilization of rainwater as supplementary water for the year round crops cultivation</a:t>
            </a:r>
            <a:endParaRPr lang="en-GB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" y="4114800"/>
            <a:ext cx="9067800" cy="123499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69913" indent="-569913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food security, food safety, households income and adaptive capacity of poor rural households to climate change and promote market linkages for smallholder farmers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00" y="5638800"/>
            <a:ext cx="9067800" cy="108259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69913" indent="-569913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 policy makers for developing green water management in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dryland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areas of Myanmar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524000"/>
          <a:ext cx="8815838" cy="3886200"/>
        </p:xfrm>
        <a:graphic>
          <a:graphicData uri="http://schemas.openxmlformats.org/drawingml/2006/table">
            <a:tbl>
              <a:tblPr/>
              <a:tblGrid>
                <a:gridCol w="4295346"/>
                <a:gridCol w="4520492"/>
              </a:tblGrid>
              <a:tr h="4857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Implementation Issue encountered 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Intervention and Recommendation 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Without water pumping systems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Support water pumping systems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Little experience raising fish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Contact to Fishery Department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Water losses by evaporation 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Use natural floating cover systems (such as growing of water plant)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Late constructing of water pond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Make early construction before rainy season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Low experiences of farmers in vegetable plantation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a-E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Support training more about vegetable production 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Key Issues/Problems/Constraints/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Challenges </a:t>
            </a:r>
            <a:r>
              <a:rPr lang="en-US" altLang="zh-CN" sz="2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during implementation and Corrective Actions:</a:t>
            </a:r>
            <a:endParaRPr lang="en-US" altLang="zh-CN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Water Cress Plantation  and Solar Pumping System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GWM(Report)\Apichai's Photos\IMG_9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838200"/>
            <a:ext cx="2895600" cy="2209800"/>
          </a:xfrm>
          <a:prstGeom prst="rect">
            <a:avLst/>
          </a:prstGeom>
          <a:noFill/>
        </p:spPr>
      </p:pic>
      <p:pic>
        <p:nvPicPr>
          <p:cNvPr id="1027" name="Picture 3" descr="C:\Users\Dell\Desktop\GWM(Report)\Apichai's Photos\IMG_9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2909068" cy="2194560"/>
          </a:xfrm>
          <a:prstGeom prst="rect">
            <a:avLst/>
          </a:prstGeom>
          <a:noFill/>
        </p:spPr>
      </p:pic>
      <p:pic>
        <p:nvPicPr>
          <p:cNvPr id="1028" name="Picture 4" descr="C:\Users\Dell\Desktop\GWM(Report)\Apichai's Photos\IMG_9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838200"/>
            <a:ext cx="2971800" cy="2209800"/>
          </a:xfrm>
          <a:prstGeom prst="rect">
            <a:avLst/>
          </a:prstGeom>
          <a:noFill/>
        </p:spPr>
      </p:pic>
      <p:pic>
        <p:nvPicPr>
          <p:cNvPr id="1029" name="Picture 5" descr="C:\Users\Dell\Desktop\GWM(Report)\Apichai's Photos\IMG_9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733800"/>
            <a:ext cx="2926080" cy="2209800"/>
          </a:xfrm>
          <a:prstGeom prst="rect">
            <a:avLst/>
          </a:prstGeom>
          <a:noFill/>
        </p:spPr>
      </p:pic>
      <p:pic>
        <p:nvPicPr>
          <p:cNvPr id="1030" name="Picture 6" descr="C:\Users\Dell\Desktop\GWM(Report)\Apichai's Photos\IMG_9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960" y="3733800"/>
            <a:ext cx="2987040" cy="2194560"/>
          </a:xfrm>
          <a:prstGeom prst="rect">
            <a:avLst/>
          </a:prstGeom>
          <a:noFill/>
        </p:spPr>
      </p:pic>
      <p:pic>
        <p:nvPicPr>
          <p:cNvPr id="4" name="Picture 2" descr="F:\IMG_81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28956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Pilot farmers in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Pyawbwe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Township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\Desktop\GWM(Report)\Apichai's Photos\IMG_9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1080" y="3810000"/>
            <a:ext cx="3931920" cy="2621280"/>
          </a:xfrm>
          <a:prstGeom prst="rect">
            <a:avLst/>
          </a:prstGeom>
          <a:noFill/>
        </p:spPr>
      </p:pic>
      <p:pic>
        <p:nvPicPr>
          <p:cNvPr id="2051" name="Picture 3" descr="C:\Users\Dell\Desktop\GWM(Report)\Apichai's Photos\IMG_9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83920"/>
            <a:ext cx="3931920" cy="2621280"/>
          </a:xfrm>
          <a:prstGeom prst="rect">
            <a:avLst/>
          </a:prstGeom>
          <a:noFill/>
        </p:spPr>
      </p:pic>
      <p:pic>
        <p:nvPicPr>
          <p:cNvPr id="2052" name="Picture 4" descr="C:\Users\Dell\Desktop\GWM(Report)\Apichai's Photos\IMG_9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03295"/>
            <a:ext cx="3931920" cy="2673705"/>
          </a:xfrm>
          <a:prstGeom prst="rect">
            <a:avLst/>
          </a:prstGeom>
          <a:noFill/>
        </p:spPr>
      </p:pic>
      <p:pic>
        <p:nvPicPr>
          <p:cNvPr id="2053" name="Picture 5" descr="C:\Users\Dell\Desktop\GWM(Report)\Apichai's Photos\IMG_90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1080" y="883920"/>
            <a:ext cx="3931920" cy="2621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Follow-up </a:t>
            </a:r>
            <a:r>
              <a:rPr lang="de-D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562600"/>
          </a:xfrm>
        </p:spPr>
        <p:txBody>
          <a:bodyPr>
            <a:noAutofit/>
          </a:bodyPr>
          <a:lstStyle/>
          <a:p>
            <a:pPr marL="576263" indent="-57626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Building </a:t>
            </a: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farmer knowledge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centres</a:t>
            </a:r>
          </a:p>
          <a:p>
            <a:pPr marL="576263" indent="-57626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Access to market for CFA products established</a:t>
            </a:r>
            <a:endParaRPr lang="de-DE" sz="2400" dirty="0">
              <a:latin typeface="Times New Roman" pitchFamily="18" charset="0"/>
              <a:cs typeface="Times New Roman" pitchFamily="18" charset="0"/>
            </a:endParaRPr>
          </a:p>
          <a:p>
            <a:pPr marL="576263" indent="-57626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Farmer field days and exchange visits</a:t>
            </a:r>
          </a:p>
          <a:p>
            <a:pPr marL="576263" indent="-57626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Construction of water pump system in Tatkone Township</a:t>
            </a:r>
          </a:p>
          <a:p>
            <a:pPr marL="576263" indent="-57626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altLang="zh-CN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Conduct policy assessment on CFA including GWM</a:t>
            </a:r>
          </a:p>
          <a:p>
            <a:pPr marL="576263" indent="-57626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One national workshop to be organized to disseminate outcome of the project to stakeholders and share the best practices</a:t>
            </a:r>
          </a:p>
          <a:p>
            <a:pPr marL="576263" indent="-576263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263" indent="-576263">
              <a:buFont typeface="Wingdings" panose="05000000000000000000" pitchFamily="2" charset="2"/>
              <a:buChar char="v"/>
            </a:pP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de-DE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A7488-5AEE-4F4B-97CA-22CE98154407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8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Expected Outcome</a:t>
            </a:r>
            <a:endParaRPr kumimoji="0" lang="en-GB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52400" y="990600"/>
            <a:ext cx="89154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Increased climate friendly agricultural (CFA) practices adopted, soil quality improved and income of small holder farmers.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By end of project,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sz="20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P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ercentage of CFA farmers increased 30% in target village area (at least 30% of which are managed by female);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sz="20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Y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ield of CFA products increased at least 20% compared to conventional practices;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 Frequency of watering crops reduced by at least 20%;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Population of soil worms increased by 20% compared to conventional farms; and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sz="20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Income of small holder farmers who adopted CFA practices increased by 30%</a:t>
            </a:r>
            <a:endParaRPr kumimoji="0" lang="en-GB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Expected Impact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200" y="1676400"/>
            <a:ext cx="9067800" cy="1768391"/>
          </a:xfrm>
          <a:prstGeom prst="roundRect">
            <a:avLst/>
          </a:prstGeom>
          <a:solidFill>
            <a:srgbClr val="92D05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The impact of Green Water Management project will be increased productivity, production and market access of climate friendly agriculture (CFA) products. </a:t>
            </a:r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074" name="Picture 2" descr="C:\Users\Dell\Desktop\GWM(Report)\Apichai's Photos\IMG_9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600"/>
            <a:ext cx="9144000" cy="6680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52400" y="304800"/>
            <a:ext cx="8459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kind attention</a:t>
            </a:r>
          </a:p>
        </p:txBody>
      </p:sp>
    </p:spTree>
    <p:extLst>
      <p:ext uri="{BB962C8B-B14F-4D97-AF65-F5344CB8AC3E}">
        <p14:creationId xmlns:p14="http://schemas.microsoft.com/office/powerpoint/2010/main" val="38350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55"/>
          <p:cNvGrpSpPr>
            <a:grpSpLocks/>
          </p:cNvGrpSpPr>
          <p:nvPr/>
        </p:nvGrpSpPr>
        <p:grpSpPr bwMode="auto">
          <a:xfrm>
            <a:off x="228600" y="560388"/>
            <a:ext cx="8604250" cy="6145212"/>
            <a:chOff x="0" y="0"/>
            <a:chExt cx="57204" cy="39648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7066" cy="39136"/>
            </a:xfrm>
            <a:prstGeom prst="rect">
              <a:avLst/>
            </a:prstGeom>
            <a:noFill/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19" y="438"/>
              <a:ext cx="30285" cy="39210"/>
            </a:xfrm>
            <a:prstGeom prst="rect">
              <a:avLst/>
            </a:prstGeom>
            <a:noFill/>
          </p:spPr>
        </p:pic>
        <p:cxnSp>
          <p:nvCxnSpPr>
            <p:cNvPr id="53" name="Straight Arrow Connector 53"/>
            <p:cNvCxnSpPr>
              <a:cxnSpLocks noChangeShapeType="1"/>
            </p:cNvCxnSpPr>
            <p:nvPr/>
          </p:nvCxnSpPr>
          <p:spPr bwMode="auto">
            <a:xfrm>
              <a:off x="11996" y="17263"/>
              <a:ext cx="18479" cy="2667"/>
            </a:xfrm>
            <a:prstGeom prst="straightConnector1">
              <a:avLst/>
            </a:prstGeom>
            <a:noFill/>
            <a:ln w="9525">
              <a:solidFill>
                <a:srgbClr val="4579B8"/>
              </a:solidFill>
              <a:round/>
              <a:headEnd/>
              <a:tailEnd type="triangle" w="med" len="med"/>
            </a:ln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rtl="0">
              <a:spcBef>
                <a:spcPct val="0"/>
              </a:spcBef>
            </a:pPr>
            <a:r>
              <a:rPr lang="en-US" sz="32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 of Project Area</a:t>
            </a:r>
            <a:endParaRPr lang="en-US" sz="320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/>
          <a:stretch/>
        </p:blipFill>
        <p:spPr>
          <a:xfrm>
            <a:off x="0" y="842211"/>
            <a:ext cx="4419600" cy="2891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/>
          <a:stretch/>
        </p:blipFill>
        <p:spPr>
          <a:xfrm>
            <a:off x="4724400" y="838200"/>
            <a:ext cx="4419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140" r="11888" b="8251"/>
          <a:stretch/>
        </p:blipFill>
        <p:spPr>
          <a:xfrm>
            <a:off x="5751" y="3978215"/>
            <a:ext cx="4419600" cy="28797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visit for Site Selection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72" y="3978215"/>
            <a:ext cx="4386532" cy="28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" y="862012"/>
            <a:ext cx="4433887" cy="2643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5058"/>
            <a:ext cx="4419600" cy="26431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" y="4239616"/>
            <a:ext cx="4433887" cy="2618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visit for Site Selection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4222363"/>
            <a:ext cx="4433887" cy="26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" y="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Inception Workshop on GWM Project : Hotel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Shwe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Pyi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Taw, Nay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Pyi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Taw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9" descr="D:\GWM\IMG_7006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" y="1295400"/>
            <a:ext cx="347472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7" descr="D:\GWM\IMG_7002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295400"/>
            <a:ext cx="347472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8" descr="D:\GWM\IMG_7004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" y="3962400"/>
            <a:ext cx="347472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D:\GWM\IMG_7014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3480" y="3962400"/>
            <a:ext cx="347472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Progress activities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562600"/>
          </a:xfrm>
        </p:spPr>
        <p:txBody>
          <a:bodyPr>
            <a:noAutofit/>
          </a:bodyPr>
          <a:lstStyle/>
          <a:p>
            <a:pPr marL="465138" indent="-465138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demonstration sites </a:t>
            </a:r>
          </a:p>
          <a:p>
            <a:pPr marL="465138" indent="-465138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Building: 200 staffs</a:t>
            </a:r>
          </a:p>
          <a:p>
            <a:pPr marL="465138" indent="-465138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 training (50 officers for GWM and 34 officers for M&amp;E )</a:t>
            </a:r>
          </a:p>
          <a:p>
            <a:pPr marL="465138" indent="-465138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for 300 farmers (at least 25% women)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( 9 times)</a:t>
            </a:r>
            <a:endParaRPr lang="en-PH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5138" indent="-465138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PH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demo farm inputs included </a:t>
            </a:r>
            <a:r>
              <a:rPr lang="en-PH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Biochar</a:t>
            </a:r>
            <a:r>
              <a:rPr lang="en-PH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Kiln</a:t>
            </a:r>
          </a:p>
          <a:p>
            <a:pPr marL="465138" indent="-465138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pilot projects (already included about 22 pilot farmers)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0680-DA7E-42CF-82D4-01586320573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977</Words>
  <Application>Microsoft Office PowerPoint</Application>
  <PresentationFormat>On-screen Show (4:3)</PresentationFormat>
  <Paragraphs>165</Paragraphs>
  <Slides>46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Acrobat Document</vt:lpstr>
      <vt:lpstr>Implementation for Green Water Management Project in the dryland areas of Myanmar</vt:lpstr>
      <vt:lpstr>Background</vt:lpstr>
      <vt:lpstr>Background</vt:lpstr>
      <vt:lpstr>Objectives</vt:lpstr>
      <vt:lpstr>PowerPoint Presentation</vt:lpstr>
      <vt:lpstr>PowerPoint Presentation</vt:lpstr>
      <vt:lpstr>PowerPoint Presentation</vt:lpstr>
      <vt:lpstr>PowerPoint Presentation</vt:lpstr>
      <vt:lpstr>Progress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Follow-up Activities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Inspiron 5421(1116)</dc:creator>
  <cp:lastModifiedBy>Khin Hnin Yu</cp:lastModifiedBy>
  <cp:revision>132</cp:revision>
  <dcterms:created xsi:type="dcterms:W3CDTF">2016-08-17T13:59:20Z</dcterms:created>
  <dcterms:modified xsi:type="dcterms:W3CDTF">2017-10-22T15:13:23Z</dcterms:modified>
</cp:coreProperties>
</file>