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2" r:id="rId2"/>
    <p:sldId id="276" r:id="rId3"/>
    <p:sldId id="263" r:id="rId4"/>
    <p:sldId id="406" r:id="rId5"/>
    <p:sldId id="407" r:id="rId6"/>
    <p:sldId id="410" r:id="rId7"/>
    <p:sldId id="411" r:id="rId8"/>
    <p:sldId id="408" r:id="rId9"/>
    <p:sldId id="409" r:id="rId10"/>
    <p:sldId id="277" r:id="rId11"/>
    <p:sldId id="278" r:id="rId12"/>
    <p:sldId id="279" r:id="rId13"/>
    <p:sldId id="280" r:id="rId14"/>
    <p:sldId id="269" r:id="rId15"/>
    <p:sldId id="271" r:id="rId16"/>
    <p:sldId id="398" r:id="rId17"/>
    <p:sldId id="333" r:id="rId18"/>
    <p:sldId id="400" r:id="rId19"/>
    <p:sldId id="329" r:id="rId20"/>
    <p:sldId id="335" r:id="rId21"/>
    <p:sldId id="336" r:id="rId22"/>
    <p:sldId id="337" r:id="rId23"/>
    <p:sldId id="338" r:id="rId24"/>
    <p:sldId id="403" r:id="rId25"/>
    <p:sldId id="401" r:id="rId26"/>
    <p:sldId id="402" r:id="rId27"/>
    <p:sldId id="404" r:id="rId28"/>
    <p:sldId id="405" r:id="rId29"/>
    <p:sldId id="399" r:id="rId30"/>
    <p:sldId id="395" r:id="rId31"/>
    <p:sldId id="396" r:id="rId32"/>
    <p:sldId id="397" r:id="rId33"/>
    <p:sldId id="33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3300"/>
    <a:srgbClr val="45F715"/>
    <a:srgbClr val="976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82540" autoAdjust="0"/>
  </p:normalViewPr>
  <p:slideViewPr>
    <p:cSldViewPr>
      <p:cViewPr varScale="1">
        <p:scale>
          <a:sx n="60" d="100"/>
          <a:sy n="60" d="100"/>
        </p:scale>
        <p:origin x="-16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9EC05-FDF8-48E6-AC5C-592A4DCD7831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B0CC3-3EB0-49F4-8BD9-07D2CC822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9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51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5D3A5-FAC2-4EB5-A7FB-3ADF0F18D60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99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5D3A5-FAC2-4EB5-A7FB-3ADF0F18D60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10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5D3A5-FAC2-4EB5-A7FB-3ADF0F18D60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35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33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26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Wingdings" pitchFamily="2" charset="2"/>
              <a:buNone/>
            </a:pPr>
            <a:endParaRPr lang="en-PH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80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Crop rotation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69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5D3A5-FAC2-4EB5-A7FB-3ADF0F18D60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27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5D3A5-FAC2-4EB5-A7FB-3ADF0F18D60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54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42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02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065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778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24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26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31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93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50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34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39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0171-0713-4A6A-9006-2FD3B49D022A}" type="datetime1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FFF6-49C5-434F-ABDA-13E9531816C5}" type="datetime1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3354-9706-4F80-8939-697D2D7CECB2}" type="datetime1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282D-61FF-4D2A-A379-7BE6A4CFC42A}" type="datetime1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A852-B0D9-4EFA-80F9-819095AA5146}" type="datetime1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76E6D-E54E-4EC6-A090-76DE2C527502}" type="datetime1">
              <a:rPr lang="en-US" smtClean="0"/>
              <a:t>9/16/2016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5560-A673-4BFD-9CB0-8AE279BAA8E7}" type="datetime1">
              <a:rPr lang="en-US" smtClean="0"/>
              <a:t>9/16/2016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AB1E-772B-4B87-8E91-BFBC7874100F}" type="datetime1">
              <a:rPr lang="en-US" smtClean="0"/>
              <a:t>9/16/2016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3419E-017B-4257-8C78-04A9B7321464}" type="datetime1">
              <a:rPr lang="en-US" smtClean="0"/>
              <a:t>9/16/2016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62D2-DA63-4CB2-A6D0-1FDAA9923EC1}" type="datetime1">
              <a:rPr lang="en-US" smtClean="0"/>
              <a:t>9/16/2016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932F-012B-42BB-BB57-B8BA8C19D935}" type="datetime1">
              <a:rPr lang="en-US" smtClean="0"/>
              <a:t>9/16/2016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7C4A7-9939-4249-8AA0-FF809B5BFF53}" type="datetime1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387600"/>
            <a:ext cx="8839200" cy="1803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plan for Green Water Management Project in the dryland areas of Myanmar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199" y="5029200"/>
            <a:ext cx="7381875" cy="17526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Implementation Unit (PIU) </a:t>
            </a:r>
            <a:endParaRPr lang="en-US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Agriculture (DOA)</a:t>
            </a:r>
            <a:endParaRPr lang="en-US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Ministry of Agriculture Livestock and Irrigation</a:t>
            </a:r>
            <a:b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Pyi</a:t>
            </a:r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Taw</a:t>
            </a:r>
          </a:p>
          <a:p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16.9.2016</a:t>
            </a:r>
          </a:p>
          <a:p>
            <a:endParaRPr 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3"/>
          <p:cNvPicPr>
            <a:picLocks noChangeAspect="1" noChangeArrowheads="1"/>
          </p:cNvPicPr>
          <p:nvPr/>
        </p:nvPicPr>
        <p:blipFill>
          <a:blip r:embed="rId3" cstate="print"/>
          <a:srcRect l="7219" t="20119" r="6685" b="21201"/>
          <a:stretch>
            <a:fillRect/>
          </a:stretch>
        </p:blipFill>
        <p:spPr bwMode="auto">
          <a:xfrm>
            <a:off x="838200" y="228600"/>
            <a:ext cx="29813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FB_IMG_14727286766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154819"/>
            <a:ext cx="676275" cy="65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4520510" y="210393"/>
            <a:ext cx="2133600" cy="648832"/>
            <a:chOff x="3327482" y="3504925"/>
            <a:chExt cx="3606718" cy="89851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7482" y="3504925"/>
              <a:ext cx="2000686" cy="8985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686" y="3518664"/>
              <a:ext cx="1504514" cy="8710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838199" y="953909"/>
            <a:ext cx="7381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TA-REG 8163  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Core Agriculture Support Program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II (CASP 2) Activities 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LOA in Myanmar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219200"/>
            <a:ext cx="9067800" cy="5486400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Responsibility</a:t>
            </a:r>
          </a:p>
          <a:p>
            <a:pPr marL="569913" indent="-569913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Guidance, supervision </a:t>
            </a: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project </a:t>
            </a: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 in respective project </a:t>
            </a: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</a:t>
            </a:r>
          </a:p>
          <a:p>
            <a:pPr marL="569913" indent="-569913">
              <a:buFont typeface="Wingdings" panose="05000000000000000000" pitchFamily="2" charset="2"/>
              <a:buChar char="v"/>
            </a:pP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Supporting the GWM technologies </a:t>
            </a: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 </a:t>
            </a: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demonstration farm as well as pilot </a:t>
            </a: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farmers </a:t>
            </a:r>
            <a:endParaRPr lang="en-PH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9913" indent="-569913">
              <a:buFont typeface="Wingdings" panose="05000000000000000000" pitchFamily="2" charset="2"/>
              <a:buChar char="v"/>
            </a:pP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Practically conducting </a:t>
            </a: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demonstration farms for </a:t>
            </a: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water management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Organized by </a:t>
            </a:r>
            <a:endParaRPr lang="en-US" sz="28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 Use Division and Department of Agriculture                                                                                      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A7488-5AEE-4F4B-97CA-22CE98154407}" type="slidenum">
              <a:rPr lang="de-DE" smtClean="0"/>
              <a:t>10</a:t>
            </a:fld>
            <a:endParaRPr lang="de-D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Implementation Unit (PIU)</a:t>
            </a:r>
          </a:p>
        </p:txBody>
      </p:sp>
    </p:spTree>
    <p:extLst>
      <p:ext uri="{BB962C8B-B14F-4D97-AF65-F5344CB8AC3E}">
        <p14:creationId xmlns:p14="http://schemas.microsoft.com/office/powerpoint/2010/main" val="31214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8271154"/>
              </p:ext>
            </p:extLst>
          </p:nvPr>
        </p:nvGraphicFramePr>
        <p:xfrm>
          <a:off x="76198" y="1298321"/>
          <a:ext cx="9067803" cy="5074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348"/>
                <a:gridCol w="2015067"/>
                <a:gridCol w="4854479"/>
                <a:gridCol w="1373909"/>
              </a:tblGrid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Position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Designation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43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Team Leader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Director, Land Use</a:t>
                      </a:r>
                      <a:r>
                        <a:rPr lang="en-US" sz="24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Division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DOA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9143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Team Coordinator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Land Use</a:t>
                      </a:r>
                      <a:r>
                        <a:rPr lang="en-US" sz="24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Division, DOA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295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Team Group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2400" b="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2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Deputy</a:t>
                      </a:r>
                      <a:r>
                        <a:rPr lang="en-US" sz="2400" b="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Director, District level, DOA</a:t>
                      </a:r>
                      <a:endParaRPr lang="en-US" sz="2400" b="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Staff Officer, Township</a:t>
                      </a:r>
                      <a:r>
                        <a:rPr lang="en-US" sz="2400" b="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Level, </a:t>
                      </a:r>
                      <a:r>
                        <a:rPr lang="en-US" sz="24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DOA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Deputy Staff Officer, DOA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Deputy Assistant Staff Officer, DOA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Organization of PIU</a:t>
            </a:r>
          </a:p>
        </p:txBody>
      </p:sp>
    </p:spTree>
    <p:extLst>
      <p:ext uri="{BB962C8B-B14F-4D97-AF65-F5344CB8AC3E}">
        <p14:creationId xmlns:p14="http://schemas.microsoft.com/office/powerpoint/2010/main" val="26255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Implementation Body (PIB)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95400"/>
            <a:ext cx="8610600" cy="4572000"/>
          </a:xfrm>
        </p:spPr>
        <p:txBody>
          <a:bodyPr>
            <a:normAutofit/>
          </a:bodyPr>
          <a:lstStyle/>
          <a:p>
            <a:pPr marL="514350" indent="-514350" algn="l"/>
            <a:endParaRPr lang="en-US" sz="2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/>
            <a:r>
              <a:rPr lang="en-US" sz="2800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Responsibility</a:t>
            </a:r>
            <a:endParaRPr lang="en-US" sz="2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l">
              <a:buFont typeface="Wingdings" panose="05000000000000000000" pitchFamily="2" charset="2"/>
              <a:buChar char="Ø"/>
            </a:pPr>
            <a:r>
              <a:rPr lang="en-PH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PH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implementing  the project together </a:t>
            </a:r>
            <a:r>
              <a:rPr lang="en-PH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Demo farmers  under the guidance of PIU.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/>
            <a:endParaRPr lang="en-US" sz="2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/>
            <a:r>
              <a:rPr lang="en-US" sz="2800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Organized by </a:t>
            </a:r>
            <a:endParaRPr lang="en-US" sz="2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 extension staffs from respective townships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35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676400"/>
            <a:ext cx="8991600" cy="4191000"/>
          </a:xfrm>
        </p:spPr>
        <p:txBody>
          <a:bodyPr>
            <a:noAutofit/>
          </a:bodyPr>
          <a:lstStyle/>
          <a:p>
            <a:pPr marL="514350" indent="-514350" algn="l">
              <a:spcBef>
                <a:spcPts val="0"/>
              </a:spcBef>
            </a:pP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Team will be collaborated with</a:t>
            </a:r>
          </a:p>
          <a:p>
            <a:pPr marL="514350" indent="-514350" algn="l">
              <a:spcBef>
                <a:spcPts val="0"/>
              </a:spcBef>
            </a:pPr>
            <a:endParaRPr lang="en-US" sz="2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 Use Division</a:t>
            </a:r>
          </a:p>
          <a:p>
            <a:pPr marL="514350" indent="-514350" algn="l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2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Protection Division</a:t>
            </a:r>
          </a:p>
          <a:p>
            <a:pPr marL="514350" indent="-514350" algn="l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2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Horticulture and Plant Biotechnology Division</a:t>
            </a:r>
          </a:p>
          <a:p>
            <a:pPr marL="514350" indent="-514350" algn="l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2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Planning, Management and Evaluation Division</a:t>
            </a:r>
          </a:p>
          <a:p>
            <a:pPr marL="514350" indent="-514350" algn="l">
              <a:buFont typeface="Wingdings" panose="05000000000000000000" pitchFamily="2" charset="2"/>
              <a:buChar char="v"/>
            </a:pPr>
            <a:endParaRPr lang="en-US" sz="2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Font typeface="Arial" pitchFamily="34" charset="0"/>
              <a:buAutoNum type="alphaUcParenBoth"/>
            </a:pPr>
            <a:endParaRPr lang="en-US" sz="2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/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Subject Matter Specialist in Training Teams</a:t>
            </a:r>
          </a:p>
        </p:txBody>
      </p:sp>
    </p:spTree>
    <p:extLst>
      <p:ext uri="{BB962C8B-B14F-4D97-AF65-F5344CB8AC3E}">
        <p14:creationId xmlns:p14="http://schemas.microsoft.com/office/powerpoint/2010/main" val="298995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and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33600"/>
          </a:xfrm>
        </p:spPr>
        <p:txBody>
          <a:bodyPr>
            <a:normAutofit/>
          </a:bodyPr>
          <a:lstStyle/>
          <a:p>
            <a:pPr marL="569913" indent="-569913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2-3 times during the implementation period in collaboration with a third party organization such as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Yezin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Agricultural University or other external associations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Reporting Schedule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146536"/>
              </p:ext>
            </p:extLst>
          </p:nvPr>
        </p:nvGraphicFramePr>
        <p:xfrm>
          <a:off x="152400" y="1066802"/>
          <a:ext cx="8839200" cy="5029198"/>
        </p:xfrm>
        <a:graphic>
          <a:graphicData uri="http://schemas.openxmlformats.org/drawingml/2006/table">
            <a:tbl>
              <a:tblPr/>
              <a:tblGrid>
                <a:gridCol w="576657"/>
                <a:gridCol w="2022602"/>
                <a:gridCol w="2323841"/>
                <a:gridCol w="1979567"/>
                <a:gridCol w="1936533"/>
              </a:tblGrid>
              <a:tr h="693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No.</a:t>
                      </a:r>
                      <a:endParaRPr lang="en-US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Type of Report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Implementation Period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Submission Date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PIU to NSSU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Submission Date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NSSU to ADB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190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Inception report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July – Aug  2016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 Aug 2016 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end of Aug 2016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07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First progress report (August to December 2016)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Aug – Dec 2016</a:t>
                      </a:r>
                      <a:endParaRPr lang="en-US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01 Jan 2017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 Jan 2017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07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Second progress report (January to June 2017)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Jan – June 2017 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01 July 2017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 July 2017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07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Third progress report (July to September 2017)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July 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Sept 2017</a:t>
                      </a:r>
                      <a:endParaRPr lang="en-US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01 Oct 2017</a:t>
                      </a:r>
                      <a:endParaRPr lang="en-US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 Oct 2017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8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Final completion report 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Aug 2016 – Sept 2017</a:t>
                      </a:r>
                      <a:endParaRPr lang="en-US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01 Nov 2017</a:t>
                      </a:r>
                      <a:endParaRPr lang="en-US" sz="16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 Nov 2017</a:t>
                      </a:r>
                      <a:endParaRPr lang="en-US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Planned activities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12837"/>
            <a:ext cx="8763000" cy="5287963"/>
          </a:xfrm>
        </p:spPr>
        <p:txBody>
          <a:bodyPr>
            <a:noAutofit/>
          </a:bodyPr>
          <a:lstStyle/>
          <a:p>
            <a:pPr marL="465138" indent="-465138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demonstration sites </a:t>
            </a:r>
          </a:p>
          <a:p>
            <a:pPr marL="465138" indent="-465138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for government officers 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efficient utilization of rainwater, reducing agro-chemical use technologies and climate friendly agricultural practices) </a:t>
            </a:r>
          </a:p>
          <a:p>
            <a:pPr marL="465138" indent="-465138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trained officers will become as trainers </a:t>
            </a:r>
          </a:p>
          <a:p>
            <a:pPr marL="465138" indent="-465138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for 300 farmers (at least 25% women) </a:t>
            </a:r>
            <a:endParaRPr lang="en-PH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5138" indent="-465138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PH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Supporting </a:t>
            </a:r>
            <a:r>
              <a:rPr lang="en-PH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PH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iochar</a:t>
            </a:r>
            <a:r>
              <a:rPr lang="en-PH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Kiln and other farm inputs </a:t>
            </a:r>
          </a:p>
          <a:p>
            <a:pPr marL="465138" indent="-465138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pilot projects (might be included about 20 pilot farmers)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6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4" y="692150"/>
            <a:ext cx="4505325" cy="3003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200"/>
            <a:ext cx="4648200" cy="309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59200"/>
            <a:ext cx="4648200" cy="3098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 Myint2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Mu’s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Farm,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Thangyone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Village,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Myothit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Township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692150"/>
            <a:ext cx="447675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7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77896" y="5589127"/>
            <a:ext cx="2459957" cy="121920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750889" y="206375"/>
            <a:ext cx="2286000" cy="1676400"/>
            <a:chOff x="6019800" y="533400"/>
            <a:chExt cx="2286000" cy="1676400"/>
          </a:xfrm>
        </p:grpSpPr>
        <p:sp>
          <p:nvSpPr>
            <p:cNvPr id="58" name="Right Arrow 57"/>
            <p:cNvSpPr/>
            <p:nvPr/>
          </p:nvSpPr>
          <p:spPr>
            <a:xfrm rot="16200000">
              <a:off x="6324600" y="228600"/>
              <a:ext cx="1676400" cy="2286000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705600" y="1447800"/>
              <a:ext cx="381000" cy="3048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4-Point Star 90"/>
          <p:cNvSpPr/>
          <p:nvPr/>
        </p:nvSpPr>
        <p:spPr>
          <a:xfrm>
            <a:off x="7772400" y="2286000"/>
            <a:ext cx="609600" cy="457200"/>
          </a:xfrm>
          <a:prstGeom prst="star4">
            <a:avLst/>
          </a:prstGeom>
          <a:solidFill>
            <a:srgbClr val="45F71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1904946">
            <a:off x="4061754" y="2977481"/>
            <a:ext cx="3624858" cy="2743200"/>
            <a:chOff x="2471142" y="2667000"/>
            <a:chExt cx="3624858" cy="2743200"/>
          </a:xfrm>
        </p:grpSpPr>
        <p:sp>
          <p:nvSpPr>
            <p:cNvPr id="112" name="Cloud Callout 111"/>
            <p:cNvSpPr/>
            <p:nvPr/>
          </p:nvSpPr>
          <p:spPr>
            <a:xfrm>
              <a:off x="2471142" y="2932824"/>
              <a:ext cx="685800" cy="4572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Cloud Callout 113"/>
            <p:cNvSpPr/>
            <p:nvPr/>
          </p:nvSpPr>
          <p:spPr>
            <a:xfrm>
              <a:off x="2667000" y="3124200"/>
              <a:ext cx="685800" cy="4572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Cloud Callout 114"/>
            <p:cNvSpPr/>
            <p:nvPr/>
          </p:nvSpPr>
          <p:spPr>
            <a:xfrm>
              <a:off x="2819400" y="3276600"/>
              <a:ext cx="685800" cy="4572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Cloud Callout 115"/>
            <p:cNvSpPr/>
            <p:nvPr/>
          </p:nvSpPr>
          <p:spPr>
            <a:xfrm>
              <a:off x="2971800" y="3429000"/>
              <a:ext cx="685800" cy="4572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Cloud Callout 116"/>
            <p:cNvSpPr/>
            <p:nvPr/>
          </p:nvSpPr>
          <p:spPr>
            <a:xfrm>
              <a:off x="3124200" y="3581400"/>
              <a:ext cx="685800" cy="4572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Cloud Callout 117"/>
            <p:cNvSpPr/>
            <p:nvPr/>
          </p:nvSpPr>
          <p:spPr>
            <a:xfrm>
              <a:off x="3276600" y="3733800"/>
              <a:ext cx="685800" cy="4572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Cloud Callout 118"/>
            <p:cNvSpPr/>
            <p:nvPr/>
          </p:nvSpPr>
          <p:spPr>
            <a:xfrm>
              <a:off x="3429000" y="3886200"/>
              <a:ext cx="685800" cy="4572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Cloud Callout 119"/>
            <p:cNvSpPr/>
            <p:nvPr/>
          </p:nvSpPr>
          <p:spPr>
            <a:xfrm>
              <a:off x="3581400" y="4038600"/>
              <a:ext cx="685800" cy="4572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Cloud Callout 120"/>
            <p:cNvSpPr/>
            <p:nvPr/>
          </p:nvSpPr>
          <p:spPr>
            <a:xfrm>
              <a:off x="3733800" y="4191000"/>
              <a:ext cx="685800" cy="4572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Cloud Callout 121"/>
            <p:cNvSpPr/>
            <p:nvPr/>
          </p:nvSpPr>
          <p:spPr>
            <a:xfrm>
              <a:off x="3886200" y="4343400"/>
              <a:ext cx="685800" cy="4572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Cloud Callout 122"/>
            <p:cNvSpPr/>
            <p:nvPr/>
          </p:nvSpPr>
          <p:spPr>
            <a:xfrm>
              <a:off x="4038600" y="4495800"/>
              <a:ext cx="685800" cy="4572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Cloud Callout 124"/>
            <p:cNvSpPr/>
            <p:nvPr/>
          </p:nvSpPr>
          <p:spPr>
            <a:xfrm>
              <a:off x="3200400" y="2667000"/>
              <a:ext cx="762000" cy="3048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Cloud Callout 125"/>
            <p:cNvSpPr/>
            <p:nvPr/>
          </p:nvSpPr>
          <p:spPr>
            <a:xfrm>
              <a:off x="3352800" y="2819400"/>
              <a:ext cx="762000" cy="3048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Cloud Callout 126"/>
            <p:cNvSpPr/>
            <p:nvPr/>
          </p:nvSpPr>
          <p:spPr>
            <a:xfrm>
              <a:off x="3505200" y="2971800"/>
              <a:ext cx="762000" cy="3048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Cloud Callout 127"/>
            <p:cNvSpPr/>
            <p:nvPr/>
          </p:nvSpPr>
          <p:spPr>
            <a:xfrm>
              <a:off x="3657600" y="3124200"/>
              <a:ext cx="762000" cy="3048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Cloud Callout 128"/>
            <p:cNvSpPr/>
            <p:nvPr/>
          </p:nvSpPr>
          <p:spPr>
            <a:xfrm>
              <a:off x="3810000" y="3276600"/>
              <a:ext cx="762000" cy="3048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Cloud Callout 129"/>
            <p:cNvSpPr/>
            <p:nvPr/>
          </p:nvSpPr>
          <p:spPr>
            <a:xfrm>
              <a:off x="3962400" y="3429000"/>
              <a:ext cx="762000" cy="3048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Cloud Callout 130"/>
            <p:cNvSpPr/>
            <p:nvPr/>
          </p:nvSpPr>
          <p:spPr>
            <a:xfrm>
              <a:off x="4114800" y="3581400"/>
              <a:ext cx="762000" cy="3048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Cloud Callout 131"/>
            <p:cNvSpPr/>
            <p:nvPr/>
          </p:nvSpPr>
          <p:spPr>
            <a:xfrm>
              <a:off x="4267200" y="3733800"/>
              <a:ext cx="762000" cy="3048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Cloud Callout 132"/>
            <p:cNvSpPr/>
            <p:nvPr/>
          </p:nvSpPr>
          <p:spPr>
            <a:xfrm>
              <a:off x="4419600" y="3886200"/>
              <a:ext cx="762000" cy="3048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Cloud Callout 133"/>
            <p:cNvSpPr/>
            <p:nvPr/>
          </p:nvSpPr>
          <p:spPr>
            <a:xfrm>
              <a:off x="4572000" y="4038600"/>
              <a:ext cx="762000" cy="3048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Cloud Callout 134"/>
            <p:cNvSpPr/>
            <p:nvPr/>
          </p:nvSpPr>
          <p:spPr>
            <a:xfrm>
              <a:off x="4724400" y="4191000"/>
              <a:ext cx="762000" cy="3048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Cloud Callout 135"/>
            <p:cNvSpPr/>
            <p:nvPr/>
          </p:nvSpPr>
          <p:spPr>
            <a:xfrm>
              <a:off x="4876800" y="4343400"/>
              <a:ext cx="762000" cy="3048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Cloud Callout 136"/>
            <p:cNvSpPr/>
            <p:nvPr/>
          </p:nvSpPr>
          <p:spPr>
            <a:xfrm>
              <a:off x="5029200" y="4495800"/>
              <a:ext cx="762000" cy="3048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Cloud Callout 137"/>
            <p:cNvSpPr/>
            <p:nvPr/>
          </p:nvSpPr>
          <p:spPr>
            <a:xfrm>
              <a:off x="5181600" y="4648200"/>
              <a:ext cx="762000" cy="3048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Cloud Callout 138"/>
            <p:cNvSpPr/>
            <p:nvPr/>
          </p:nvSpPr>
          <p:spPr>
            <a:xfrm>
              <a:off x="5334000" y="4800600"/>
              <a:ext cx="762000" cy="3048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Cloud Callout 139"/>
            <p:cNvSpPr/>
            <p:nvPr/>
          </p:nvSpPr>
          <p:spPr>
            <a:xfrm>
              <a:off x="4191000" y="4648200"/>
              <a:ext cx="685800" cy="4572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Cloud Callout 140"/>
            <p:cNvSpPr/>
            <p:nvPr/>
          </p:nvSpPr>
          <p:spPr>
            <a:xfrm>
              <a:off x="4343400" y="4800600"/>
              <a:ext cx="685800" cy="4572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Cloud Callout 141"/>
            <p:cNvSpPr/>
            <p:nvPr/>
          </p:nvSpPr>
          <p:spPr>
            <a:xfrm>
              <a:off x="4495800" y="4953000"/>
              <a:ext cx="685800" cy="457200"/>
            </a:xfrm>
            <a:prstGeom prst="cloudCallou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6835" y="574758"/>
            <a:ext cx="4128419" cy="1188775"/>
            <a:chOff x="19552" y="1522411"/>
            <a:chExt cx="4128419" cy="1188775"/>
          </a:xfrm>
        </p:grpSpPr>
        <p:grpSp>
          <p:nvGrpSpPr>
            <p:cNvPr id="21" name="Group 20"/>
            <p:cNvGrpSpPr/>
            <p:nvPr/>
          </p:nvGrpSpPr>
          <p:grpSpPr>
            <a:xfrm>
              <a:off x="1969462" y="1522411"/>
              <a:ext cx="2178509" cy="805844"/>
              <a:chOff x="1436313" y="868177"/>
              <a:chExt cx="2178509" cy="805844"/>
            </a:xfrm>
          </p:grpSpPr>
          <p:sp>
            <p:nvSpPr>
              <p:cNvPr id="17" name="Cloud 16"/>
              <p:cNvSpPr/>
              <p:nvPr/>
            </p:nvSpPr>
            <p:spPr>
              <a:xfrm rot="18275778">
                <a:off x="1322013" y="1254921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18275778">
                <a:off x="1864242" y="1395049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/>
              <p:cNvSpPr/>
              <p:nvPr/>
            </p:nvSpPr>
            <p:spPr>
              <a:xfrm rot="18275778">
                <a:off x="2076224" y="1356128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180"/>
              <p:cNvSpPr/>
              <p:nvPr/>
            </p:nvSpPr>
            <p:spPr>
              <a:xfrm rot="18275778">
                <a:off x="2288206" y="1317208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181"/>
              <p:cNvSpPr/>
              <p:nvPr/>
            </p:nvSpPr>
            <p:spPr>
              <a:xfrm rot="18275778">
                <a:off x="2500190" y="1278289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182"/>
              <p:cNvSpPr/>
              <p:nvPr/>
            </p:nvSpPr>
            <p:spPr>
              <a:xfrm rot="18275778">
                <a:off x="2712173" y="1239367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 183"/>
              <p:cNvSpPr/>
              <p:nvPr/>
            </p:nvSpPr>
            <p:spPr>
              <a:xfrm rot="18275778">
                <a:off x="2924156" y="1200447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ectangle 185"/>
              <p:cNvSpPr/>
              <p:nvPr/>
            </p:nvSpPr>
            <p:spPr>
              <a:xfrm rot="18275778">
                <a:off x="3348122" y="1122607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199"/>
              <p:cNvSpPr/>
              <p:nvPr/>
            </p:nvSpPr>
            <p:spPr>
              <a:xfrm rot="18275778">
                <a:off x="3136138" y="1161527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Cloud 200"/>
              <p:cNvSpPr/>
              <p:nvPr/>
            </p:nvSpPr>
            <p:spPr>
              <a:xfrm rot="18275778">
                <a:off x="1533995" y="1216000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Cloud 201"/>
              <p:cNvSpPr/>
              <p:nvPr/>
            </p:nvSpPr>
            <p:spPr>
              <a:xfrm rot="18275778">
                <a:off x="1745978" y="1177079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Cloud 202"/>
              <p:cNvSpPr/>
              <p:nvPr/>
            </p:nvSpPr>
            <p:spPr>
              <a:xfrm rot="18275778">
                <a:off x="1957961" y="1138159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Cloud 203"/>
              <p:cNvSpPr/>
              <p:nvPr/>
            </p:nvSpPr>
            <p:spPr>
              <a:xfrm rot="18275778">
                <a:off x="2169944" y="1099239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Cloud 204"/>
              <p:cNvSpPr/>
              <p:nvPr/>
            </p:nvSpPr>
            <p:spPr>
              <a:xfrm rot="18275778">
                <a:off x="2381927" y="1060319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Cloud 205"/>
              <p:cNvSpPr/>
              <p:nvPr/>
            </p:nvSpPr>
            <p:spPr>
              <a:xfrm rot="18275778">
                <a:off x="2593909" y="1021398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Cloud 206"/>
              <p:cNvSpPr/>
              <p:nvPr/>
            </p:nvSpPr>
            <p:spPr>
              <a:xfrm rot="18275778">
                <a:off x="2805893" y="982477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9552" y="1866423"/>
              <a:ext cx="2390493" cy="844763"/>
              <a:chOff x="744061" y="1832870"/>
              <a:chExt cx="2390493" cy="844763"/>
            </a:xfrm>
          </p:grpSpPr>
          <p:sp>
            <p:nvSpPr>
              <p:cNvPr id="14" name="Cloud 13"/>
              <p:cNvSpPr/>
              <p:nvPr/>
            </p:nvSpPr>
            <p:spPr>
              <a:xfrm rot="18275778">
                <a:off x="629761" y="2258533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18275778">
                <a:off x="1171990" y="2398662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 rot="18275778">
                <a:off x="2019922" y="2242980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 rot="18275778">
                <a:off x="1383973" y="2359741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 rot="18275778">
                <a:off x="1595956" y="2320821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/>
              <p:nvPr/>
            </p:nvSpPr>
            <p:spPr>
              <a:xfrm rot="18275778">
                <a:off x="1807940" y="2281900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/>
              <p:cNvSpPr/>
              <p:nvPr/>
            </p:nvSpPr>
            <p:spPr>
              <a:xfrm rot="18275778">
                <a:off x="2019922" y="2242980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/>
              <p:cNvSpPr/>
              <p:nvPr/>
            </p:nvSpPr>
            <p:spPr>
              <a:xfrm rot="18275778">
                <a:off x="2231906" y="2204060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/>
              <p:cNvSpPr/>
              <p:nvPr/>
            </p:nvSpPr>
            <p:spPr>
              <a:xfrm rot="18275778">
                <a:off x="2443888" y="2165139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/>
              <p:cNvSpPr/>
              <p:nvPr/>
            </p:nvSpPr>
            <p:spPr>
              <a:xfrm rot="18275778">
                <a:off x="2655871" y="2126219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/>
              <p:cNvSpPr/>
              <p:nvPr/>
            </p:nvSpPr>
            <p:spPr>
              <a:xfrm rot="18275778">
                <a:off x="2867854" y="2087300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Cloud 207"/>
              <p:cNvSpPr/>
              <p:nvPr/>
            </p:nvSpPr>
            <p:spPr>
              <a:xfrm rot="18275778">
                <a:off x="841745" y="2219612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Cloud 208"/>
              <p:cNvSpPr/>
              <p:nvPr/>
            </p:nvSpPr>
            <p:spPr>
              <a:xfrm rot="18275778">
                <a:off x="1053727" y="2180691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Cloud 209"/>
              <p:cNvSpPr/>
              <p:nvPr/>
            </p:nvSpPr>
            <p:spPr>
              <a:xfrm rot="18275778">
                <a:off x="1265711" y="2141772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Cloud 210"/>
              <p:cNvSpPr/>
              <p:nvPr/>
            </p:nvSpPr>
            <p:spPr>
              <a:xfrm rot="18275778">
                <a:off x="1477693" y="2102851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Cloud 211"/>
              <p:cNvSpPr/>
              <p:nvPr/>
            </p:nvSpPr>
            <p:spPr>
              <a:xfrm rot="18275778">
                <a:off x="1689676" y="2063931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Cloud 212"/>
              <p:cNvSpPr/>
              <p:nvPr/>
            </p:nvSpPr>
            <p:spPr>
              <a:xfrm rot="18275778">
                <a:off x="1901658" y="2025010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Cloud 213"/>
              <p:cNvSpPr/>
              <p:nvPr/>
            </p:nvSpPr>
            <p:spPr>
              <a:xfrm rot="18275778">
                <a:off x="2113641" y="1986090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Cloud 214"/>
              <p:cNvSpPr/>
              <p:nvPr/>
            </p:nvSpPr>
            <p:spPr>
              <a:xfrm rot="18275778">
                <a:off x="2325624" y="1947170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7169989" y="2454275"/>
            <a:ext cx="1828800" cy="4267200"/>
            <a:chOff x="6858000" y="2438400"/>
            <a:chExt cx="1828800" cy="4267200"/>
          </a:xfrm>
        </p:grpSpPr>
        <p:sp>
          <p:nvSpPr>
            <p:cNvPr id="71" name="Flowchart: Punched Tape 70"/>
            <p:cNvSpPr/>
            <p:nvPr/>
          </p:nvSpPr>
          <p:spPr>
            <a:xfrm rot="5400000">
              <a:off x="5486400" y="4419600"/>
              <a:ext cx="4191000" cy="381000"/>
            </a:xfrm>
            <a:prstGeom prst="flowChartPunchedTap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8-Point Star 71"/>
            <p:cNvSpPr/>
            <p:nvPr/>
          </p:nvSpPr>
          <p:spPr>
            <a:xfrm>
              <a:off x="6858000" y="2514600"/>
              <a:ext cx="457200" cy="304800"/>
            </a:xfrm>
            <a:prstGeom prst="star8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>
              <a:off x="6858000" y="5715000"/>
              <a:ext cx="457200" cy="304800"/>
            </a:xfrm>
            <a:custGeom>
              <a:avLst/>
              <a:gdLst>
                <a:gd name="connsiteX0" fmla="*/ 0 w 457200"/>
                <a:gd name="connsiteY0" fmla="*/ 152400 h 304800"/>
                <a:gd name="connsiteX1" fmla="*/ 70201 w 457200"/>
                <a:gd name="connsiteY1" fmla="*/ 108660 h 304800"/>
                <a:gd name="connsiteX2" fmla="*/ 66955 w 457200"/>
                <a:gd name="connsiteY2" fmla="*/ 44637 h 304800"/>
                <a:gd name="connsiteX3" fmla="*/ 162990 w 457200"/>
                <a:gd name="connsiteY3" fmla="*/ 46801 h 304800"/>
                <a:gd name="connsiteX4" fmla="*/ 228600 w 457200"/>
                <a:gd name="connsiteY4" fmla="*/ 0 h 304800"/>
                <a:gd name="connsiteX5" fmla="*/ 294210 w 457200"/>
                <a:gd name="connsiteY5" fmla="*/ 46801 h 304800"/>
                <a:gd name="connsiteX6" fmla="*/ 390245 w 457200"/>
                <a:gd name="connsiteY6" fmla="*/ 44637 h 304800"/>
                <a:gd name="connsiteX7" fmla="*/ 386999 w 457200"/>
                <a:gd name="connsiteY7" fmla="*/ 108660 h 304800"/>
                <a:gd name="connsiteX8" fmla="*/ 457200 w 457200"/>
                <a:gd name="connsiteY8" fmla="*/ 152400 h 304800"/>
                <a:gd name="connsiteX9" fmla="*/ 386999 w 457200"/>
                <a:gd name="connsiteY9" fmla="*/ 196140 h 304800"/>
                <a:gd name="connsiteX10" fmla="*/ 390245 w 457200"/>
                <a:gd name="connsiteY10" fmla="*/ 260163 h 304800"/>
                <a:gd name="connsiteX11" fmla="*/ 294210 w 457200"/>
                <a:gd name="connsiteY11" fmla="*/ 257999 h 304800"/>
                <a:gd name="connsiteX12" fmla="*/ 228600 w 457200"/>
                <a:gd name="connsiteY12" fmla="*/ 304800 h 304800"/>
                <a:gd name="connsiteX13" fmla="*/ 162990 w 457200"/>
                <a:gd name="connsiteY13" fmla="*/ 257999 h 304800"/>
                <a:gd name="connsiteX14" fmla="*/ 66955 w 457200"/>
                <a:gd name="connsiteY14" fmla="*/ 260163 h 304800"/>
                <a:gd name="connsiteX15" fmla="*/ 70201 w 457200"/>
                <a:gd name="connsiteY15" fmla="*/ 196140 h 304800"/>
                <a:gd name="connsiteX16" fmla="*/ 0 w 457200"/>
                <a:gd name="connsiteY16" fmla="*/ 1524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7200" h="304800">
                  <a:moveTo>
                    <a:pt x="0" y="152400"/>
                  </a:moveTo>
                  <a:lnTo>
                    <a:pt x="70201" y="108660"/>
                  </a:lnTo>
                  <a:lnTo>
                    <a:pt x="66955" y="44637"/>
                  </a:lnTo>
                  <a:lnTo>
                    <a:pt x="162990" y="46801"/>
                  </a:lnTo>
                  <a:lnTo>
                    <a:pt x="228600" y="0"/>
                  </a:lnTo>
                  <a:lnTo>
                    <a:pt x="294210" y="46801"/>
                  </a:lnTo>
                  <a:lnTo>
                    <a:pt x="390245" y="44637"/>
                  </a:lnTo>
                  <a:lnTo>
                    <a:pt x="386999" y="108660"/>
                  </a:lnTo>
                  <a:lnTo>
                    <a:pt x="457200" y="152400"/>
                  </a:lnTo>
                  <a:lnTo>
                    <a:pt x="386999" y="196140"/>
                  </a:lnTo>
                  <a:lnTo>
                    <a:pt x="390245" y="260163"/>
                  </a:lnTo>
                  <a:lnTo>
                    <a:pt x="294210" y="257999"/>
                  </a:lnTo>
                  <a:lnTo>
                    <a:pt x="228600" y="304800"/>
                  </a:lnTo>
                  <a:lnTo>
                    <a:pt x="162990" y="257999"/>
                  </a:lnTo>
                  <a:lnTo>
                    <a:pt x="66955" y="260163"/>
                  </a:lnTo>
                  <a:lnTo>
                    <a:pt x="70201" y="19614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8-Point Star 73"/>
            <p:cNvSpPr/>
            <p:nvPr/>
          </p:nvSpPr>
          <p:spPr>
            <a:xfrm>
              <a:off x="6858000" y="5105400"/>
              <a:ext cx="457200" cy="304800"/>
            </a:xfrm>
            <a:prstGeom prst="star8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8-Point Star 75"/>
            <p:cNvSpPr/>
            <p:nvPr/>
          </p:nvSpPr>
          <p:spPr>
            <a:xfrm>
              <a:off x="6858000" y="4495800"/>
              <a:ext cx="457200" cy="304800"/>
            </a:xfrm>
            <a:prstGeom prst="star8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8-Point Star 76"/>
            <p:cNvSpPr/>
            <p:nvPr/>
          </p:nvSpPr>
          <p:spPr>
            <a:xfrm>
              <a:off x="6858000" y="3962400"/>
              <a:ext cx="457200" cy="304800"/>
            </a:xfrm>
            <a:prstGeom prst="star8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8-Point Star 77"/>
            <p:cNvSpPr/>
            <p:nvPr/>
          </p:nvSpPr>
          <p:spPr>
            <a:xfrm>
              <a:off x="6858000" y="2971800"/>
              <a:ext cx="457200" cy="304800"/>
            </a:xfrm>
            <a:prstGeom prst="star8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8-Point Star 78"/>
            <p:cNvSpPr/>
            <p:nvPr/>
          </p:nvSpPr>
          <p:spPr>
            <a:xfrm>
              <a:off x="6858000" y="3429000"/>
              <a:ext cx="457200" cy="304800"/>
            </a:xfrm>
            <a:prstGeom prst="star8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4-Point Star 91"/>
            <p:cNvSpPr/>
            <p:nvPr/>
          </p:nvSpPr>
          <p:spPr>
            <a:xfrm>
              <a:off x="7848600" y="2971800"/>
              <a:ext cx="457200" cy="533400"/>
            </a:xfrm>
            <a:prstGeom prst="star4">
              <a:avLst/>
            </a:prstGeom>
            <a:solidFill>
              <a:srgbClr val="45F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4-Point Star 92"/>
            <p:cNvSpPr/>
            <p:nvPr/>
          </p:nvSpPr>
          <p:spPr>
            <a:xfrm>
              <a:off x="7848600" y="3733800"/>
              <a:ext cx="457200" cy="457200"/>
            </a:xfrm>
            <a:prstGeom prst="star4">
              <a:avLst/>
            </a:prstGeom>
            <a:solidFill>
              <a:srgbClr val="45F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4-Point Star 93"/>
            <p:cNvSpPr/>
            <p:nvPr/>
          </p:nvSpPr>
          <p:spPr>
            <a:xfrm>
              <a:off x="7848600" y="4343400"/>
              <a:ext cx="457200" cy="457200"/>
            </a:xfrm>
            <a:prstGeom prst="star4">
              <a:avLst/>
            </a:prstGeom>
            <a:solidFill>
              <a:srgbClr val="45F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4-Point Star 94"/>
            <p:cNvSpPr/>
            <p:nvPr/>
          </p:nvSpPr>
          <p:spPr>
            <a:xfrm>
              <a:off x="7848600" y="4953000"/>
              <a:ext cx="381000" cy="457200"/>
            </a:xfrm>
            <a:prstGeom prst="star4">
              <a:avLst/>
            </a:prstGeom>
            <a:solidFill>
              <a:srgbClr val="45F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4-Point Star 95"/>
            <p:cNvSpPr/>
            <p:nvPr/>
          </p:nvSpPr>
          <p:spPr>
            <a:xfrm>
              <a:off x="7772400" y="5638800"/>
              <a:ext cx="533400" cy="381000"/>
            </a:xfrm>
            <a:prstGeom prst="star4">
              <a:avLst/>
            </a:prstGeom>
            <a:solidFill>
              <a:srgbClr val="45F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an 96"/>
            <p:cNvSpPr/>
            <p:nvPr/>
          </p:nvSpPr>
          <p:spPr>
            <a:xfrm>
              <a:off x="7010400" y="3581400"/>
              <a:ext cx="152400" cy="304800"/>
            </a:xfrm>
            <a:prstGeom prst="can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an 97"/>
            <p:cNvSpPr/>
            <p:nvPr/>
          </p:nvSpPr>
          <p:spPr>
            <a:xfrm>
              <a:off x="7010400" y="3124200"/>
              <a:ext cx="152400" cy="304800"/>
            </a:xfrm>
            <a:prstGeom prst="can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Can 98"/>
            <p:cNvSpPr/>
            <p:nvPr/>
          </p:nvSpPr>
          <p:spPr>
            <a:xfrm>
              <a:off x="7010400" y="2667000"/>
              <a:ext cx="152400" cy="304800"/>
            </a:xfrm>
            <a:prstGeom prst="can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an 99"/>
            <p:cNvSpPr/>
            <p:nvPr/>
          </p:nvSpPr>
          <p:spPr>
            <a:xfrm>
              <a:off x="7010400" y="4114800"/>
              <a:ext cx="152400" cy="304800"/>
            </a:xfrm>
            <a:prstGeom prst="can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an 100"/>
            <p:cNvSpPr/>
            <p:nvPr/>
          </p:nvSpPr>
          <p:spPr>
            <a:xfrm>
              <a:off x="7010400" y="4648200"/>
              <a:ext cx="152400" cy="304800"/>
            </a:xfrm>
            <a:prstGeom prst="can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an 101"/>
            <p:cNvSpPr/>
            <p:nvPr/>
          </p:nvSpPr>
          <p:spPr>
            <a:xfrm>
              <a:off x="7010400" y="5943600"/>
              <a:ext cx="152400" cy="304800"/>
            </a:xfrm>
            <a:prstGeom prst="can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an 102"/>
            <p:cNvSpPr/>
            <p:nvPr/>
          </p:nvSpPr>
          <p:spPr>
            <a:xfrm>
              <a:off x="7010400" y="5257800"/>
              <a:ext cx="152400" cy="304800"/>
            </a:xfrm>
            <a:prstGeom prst="can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Can 104"/>
            <p:cNvSpPr/>
            <p:nvPr/>
          </p:nvSpPr>
          <p:spPr>
            <a:xfrm>
              <a:off x="7924800" y="2743200"/>
              <a:ext cx="304800" cy="304800"/>
            </a:xfrm>
            <a:prstGeom prst="ca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Can 105"/>
            <p:cNvSpPr/>
            <p:nvPr/>
          </p:nvSpPr>
          <p:spPr>
            <a:xfrm>
              <a:off x="7924800" y="3429000"/>
              <a:ext cx="304800" cy="304800"/>
            </a:xfrm>
            <a:prstGeom prst="ca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Can 106"/>
            <p:cNvSpPr/>
            <p:nvPr/>
          </p:nvSpPr>
          <p:spPr>
            <a:xfrm>
              <a:off x="7924800" y="4114800"/>
              <a:ext cx="304800" cy="304800"/>
            </a:xfrm>
            <a:prstGeom prst="ca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Can 107"/>
            <p:cNvSpPr/>
            <p:nvPr/>
          </p:nvSpPr>
          <p:spPr>
            <a:xfrm>
              <a:off x="7924800" y="4724400"/>
              <a:ext cx="304800" cy="304800"/>
            </a:xfrm>
            <a:prstGeom prst="ca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an 108"/>
            <p:cNvSpPr/>
            <p:nvPr/>
          </p:nvSpPr>
          <p:spPr>
            <a:xfrm>
              <a:off x="7924800" y="5334000"/>
              <a:ext cx="304800" cy="304800"/>
            </a:xfrm>
            <a:prstGeom prst="ca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Can 109"/>
            <p:cNvSpPr/>
            <p:nvPr/>
          </p:nvSpPr>
          <p:spPr>
            <a:xfrm>
              <a:off x="7924800" y="6019800"/>
              <a:ext cx="304800" cy="304800"/>
            </a:xfrm>
            <a:prstGeom prst="ca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Can 215"/>
            <p:cNvSpPr/>
            <p:nvPr/>
          </p:nvSpPr>
          <p:spPr>
            <a:xfrm>
              <a:off x="8077200" y="2895600"/>
              <a:ext cx="304800" cy="304800"/>
            </a:xfrm>
            <a:prstGeom prst="ca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Can 216"/>
            <p:cNvSpPr/>
            <p:nvPr/>
          </p:nvSpPr>
          <p:spPr>
            <a:xfrm>
              <a:off x="8229600" y="3048000"/>
              <a:ext cx="304800" cy="304800"/>
            </a:xfrm>
            <a:prstGeom prst="ca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Can 218"/>
            <p:cNvSpPr/>
            <p:nvPr/>
          </p:nvSpPr>
          <p:spPr>
            <a:xfrm>
              <a:off x="8077200" y="3581400"/>
              <a:ext cx="304800" cy="304800"/>
            </a:xfrm>
            <a:prstGeom prst="ca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Can 219"/>
            <p:cNvSpPr/>
            <p:nvPr/>
          </p:nvSpPr>
          <p:spPr>
            <a:xfrm>
              <a:off x="8229600" y="3733800"/>
              <a:ext cx="304800" cy="304800"/>
            </a:xfrm>
            <a:prstGeom prst="ca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Can 220"/>
            <p:cNvSpPr/>
            <p:nvPr/>
          </p:nvSpPr>
          <p:spPr>
            <a:xfrm>
              <a:off x="8077200" y="4267200"/>
              <a:ext cx="304800" cy="304800"/>
            </a:xfrm>
            <a:prstGeom prst="ca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Can 221"/>
            <p:cNvSpPr/>
            <p:nvPr/>
          </p:nvSpPr>
          <p:spPr>
            <a:xfrm>
              <a:off x="8229600" y="4419600"/>
              <a:ext cx="304800" cy="304800"/>
            </a:xfrm>
            <a:prstGeom prst="ca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Can 222"/>
            <p:cNvSpPr/>
            <p:nvPr/>
          </p:nvSpPr>
          <p:spPr>
            <a:xfrm>
              <a:off x="8077200" y="4876800"/>
              <a:ext cx="304800" cy="304800"/>
            </a:xfrm>
            <a:prstGeom prst="ca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Can 223"/>
            <p:cNvSpPr/>
            <p:nvPr/>
          </p:nvSpPr>
          <p:spPr>
            <a:xfrm>
              <a:off x="8229600" y="5029200"/>
              <a:ext cx="304800" cy="304800"/>
            </a:xfrm>
            <a:prstGeom prst="ca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Can 225"/>
            <p:cNvSpPr/>
            <p:nvPr/>
          </p:nvSpPr>
          <p:spPr>
            <a:xfrm>
              <a:off x="8077200" y="5486400"/>
              <a:ext cx="304800" cy="304800"/>
            </a:xfrm>
            <a:prstGeom prst="ca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Can 226"/>
            <p:cNvSpPr/>
            <p:nvPr/>
          </p:nvSpPr>
          <p:spPr>
            <a:xfrm>
              <a:off x="8229600" y="5638800"/>
              <a:ext cx="304800" cy="304800"/>
            </a:xfrm>
            <a:prstGeom prst="ca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Can 227"/>
            <p:cNvSpPr/>
            <p:nvPr/>
          </p:nvSpPr>
          <p:spPr>
            <a:xfrm>
              <a:off x="8077200" y="6172200"/>
              <a:ext cx="304800" cy="304800"/>
            </a:xfrm>
            <a:prstGeom prst="ca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Can 228"/>
            <p:cNvSpPr/>
            <p:nvPr/>
          </p:nvSpPr>
          <p:spPr>
            <a:xfrm>
              <a:off x="8229600" y="6324600"/>
              <a:ext cx="304800" cy="304800"/>
            </a:xfrm>
            <a:prstGeom prst="ca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4-Point Star 229"/>
            <p:cNvSpPr/>
            <p:nvPr/>
          </p:nvSpPr>
          <p:spPr>
            <a:xfrm>
              <a:off x="7924800" y="2438400"/>
              <a:ext cx="609600" cy="457200"/>
            </a:xfrm>
            <a:prstGeom prst="star4">
              <a:avLst/>
            </a:prstGeom>
            <a:solidFill>
              <a:srgbClr val="45F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4-Point Star 230"/>
            <p:cNvSpPr/>
            <p:nvPr/>
          </p:nvSpPr>
          <p:spPr>
            <a:xfrm>
              <a:off x="8077200" y="2590800"/>
              <a:ext cx="609600" cy="457200"/>
            </a:xfrm>
            <a:prstGeom prst="star4">
              <a:avLst/>
            </a:prstGeom>
            <a:solidFill>
              <a:srgbClr val="45F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4-Point Star 232"/>
            <p:cNvSpPr/>
            <p:nvPr/>
          </p:nvSpPr>
          <p:spPr>
            <a:xfrm>
              <a:off x="8001000" y="3124200"/>
              <a:ext cx="457200" cy="533400"/>
            </a:xfrm>
            <a:prstGeom prst="star4">
              <a:avLst/>
            </a:prstGeom>
            <a:solidFill>
              <a:srgbClr val="45F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4-Point Star 233"/>
            <p:cNvSpPr/>
            <p:nvPr/>
          </p:nvSpPr>
          <p:spPr>
            <a:xfrm>
              <a:off x="8153400" y="3276600"/>
              <a:ext cx="457200" cy="533400"/>
            </a:xfrm>
            <a:prstGeom prst="star4">
              <a:avLst/>
            </a:prstGeom>
            <a:solidFill>
              <a:srgbClr val="45F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4-Point Star 234"/>
            <p:cNvSpPr/>
            <p:nvPr/>
          </p:nvSpPr>
          <p:spPr>
            <a:xfrm>
              <a:off x="8001000" y="3886200"/>
              <a:ext cx="457200" cy="457200"/>
            </a:xfrm>
            <a:prstGeom prst="star4">
              <a:avLst/>
            </a:prstGeom>
            <a:solidFill>
              <a:srgbClr val="45F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4-Point Star 235"/>
            <p:cNvSpPr/>
            <p:nvPr/>
          </p:nvSpPr>
          <p:spPr>
            <a:xfrm>
              <a:off x="8153400" y="4038600"/>
              <a:ext cx="457200" cy="457200"/>
            </a:xfrm>
            <a:prstGeom prst="star4">
              <a:avLst/>
            </a:prstGeom>
            <a:solidFill>
              <a:srgbClr val="45F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4-Point Star 236"/>
            <p:cNvSpPr/>
            <p:nvPr/>
          </p:nvSpPr>
          <p:spPr>
            <a:xfrm>
              <a:off x="8001000" y="4495800"/>
              <a:ext cx="457200" cy="457200"/>
            </a:xfrm>
            <a:prstGeom prst="star4">
              <a:avLst/>
            </a:prstGeom>
            <a:solidFill>
              <a:srgbClr val="45F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4-Point Star 237"/>
            <p:cNvSpPr/>
            <p:nvPr/>
          </p:nvSpPr>
          <p:spPr>
            <a:xfrm>
              <a:off x="8153400" y="4648200"/>
              <a:ext cx="457200" cy="457200"/>
            </a:xfrm>
            <a:prstGeom prst="star4">
              <a:avLst/>
            </a:prstGeom>
            <a:solidFill>
              <a:srgbClr val="45F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4-Point Star 238"/>
            <p:cNvSpPr/>
            <p:nvPr/>
          </p:nvSpPr>
          <p:spPr>
            <a:xfrm>
              <a:off x="8001000" y="5105400"/>
              <a:ext cx="381000" cy="457200"/>
            </a:xfrm>
            <a:prstGeom prst="star4">
              <a:avLst/>
            </a:prstGeom>
            <a:solidFill>
              <a:srgbClr val="45F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4-Point Star 239"/>
            <p:cNvSpPr/>
            <p:nvPr/>
          </p:nvSpPr>
          <p:spPr>
            <a:xfrm>
              <a:off x="8153400" y="5257800"/>
              <a:ext cx="381000" cy="457200"/>
            </a:xfrm>
            <a:prstGeom prst="star4">
              <a:avLst/>
            </a:prstGeom>
            <a:solidFill>
              <a:srgbClr val="45F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4-Point Star 240"/>
            <p:cNvSpPr/>
            <p:nvPr/>
          </p:nvSpPr>
          <p:spPr>
            <a:xfrm>
              <a:off x="7924800" y="5791200"/>
              <a:ext cx="533400" cy="381000"/>
            </a:xfrm>
            <a:prstGeom prst="star4">
              <a:avLst/>
            </a:prstGeom>
            <a:solidFill>
              <a:srgbClr val="45F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4-Point Star 241"/>
            <p:cNvSpPr/>
            <p:nvPr/>
          </p:nvSpPr>
          <p:spPr>
            <a:xfrm>
              <a:off x="8077200" y="5943600"/>
              <a:ext cx="533400" cy="381000"/>
            </a:xfrm>
            <a:prstGeom prst="star4">
              <a:avLst/>
            </a:prstGeom>
            <a:solidFill>
              <a:srgbClr val="45F7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41506" y="3469191"/>
            <a:ext cx="1600200" cy="914400"/>
            <a:chOff x="4800600" y="1600200"/>
            <a:chExt cx="1600200" cy="914400"/>
          </a:xfrm>
        </p:grpSpPr>
        <p:sp>
          <p:nvSpPr>
            <p:cNvPr id="285" name="Cloud 284"/>
            <p:cNvSpPr/>
            <p:nvPr/>
          </p:nvSpPr>
          <p:spPr>
            <a:xfrm>
              <a:off x="4800600" y="16002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Cloud 285"/>
            <p:cNvSpPr/>
            <p:nvPr/>
          </p:nvSpPr>
          <p:spPr>
            <a:xfrm>
              <a:off x="5257800" y="16002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Cloud 286"/>
            <p:cNvSpPr/>
            <p:nvPr/>
          </p:nvSpPr>
          <p:spPr>
            <a:xfrm>
              <a:off x="4953000" y="17526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Cloud 287"/>
            <p:cNvSpPr/>
            <p:nvPr/>
          </p:nvSpPr>
          <p:spPr>
            <a:xfrm>
              <a:off x="5105400" y="19050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Cloud 288"/>
            <p:cNvSpPr/>
            <p:nvPr/>
          </p:nvSpPr>
          <p:spPr>
            <a:xfrm>
              <a:off x="5257800" y="20574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Cloud 289"/>
            <p:cNvSpPr/>
            <p:nvPr/>
          </p:nvSpPr>
          <p:spPr>
            <a:xfrm>
              <a:off x="5410200" y="22098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Cloud 294"/>
            <p:cNvSpPr/>
            <p:nvPr/>
          </p:nvSpPr>
          <p:spPr>
            <a:xfrm>
              <a:off x="5410200" y="17526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Cloud 295"/>
            <p:cNvSpPr/>
            <p:nvPr/>
          </p:nvSpPr>
          <p:spPr>
            <a:xfrm>
              <a:off x="5562600" y="19050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Cloud 296"/>
            <p:cNvSpPr/>
            <p:nvPr/>
          </p:nvSpPr>
          <p:spPr>
            <a:xfrm>
              <a:off x="5715000" y="20574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Cloud 297"/>
            <p:cNvSpPr/>
            <p:nvPr/>
          </p:nvSpPr>
          <p:spPr>
            <a:xfrm>
              <a:off x="5867400" y="22098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 rot="19031977">
            <a:off x="4921457" y="5844109"/>
            <a:ext cx="1524000" cy="914400"/>
            <a:chOff x="4724400" y="0"/>
            <a:chExt cx="1524000" cy="914400"/>
          </a:xfrm>
        </p:grpSpPr>
        <p:sp>
          <p:nvSpPr>
            <p:cNvPr id="303" name="8-Point Star 302"/>
            <p:cNvSpPr/>
            <p:nvPr/>
          </p:nvSpPr>
          <p:spPr>
            <a:xfrm>
              <a:off x="4724400" y="0"/>
              <a:ext cx="457200" cy="304800"/>
            </a:xfrm>
            <a:prstGeom prst="star8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8-Point Star 303"/>
            <p:cNvSpPr/>
            <p:nvPr/>
          </p:nvSpPr>
          <p:spPr>
            <a:xfrm>
              <a:off x="5181600" y="0"/>
              <a:ext cx="457200" cy="304800"/>
            </a:xfrm>
            <a:prstGeom prst="star8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8-Point Star 304"/>
            <p:cNvSpPr/>
            <p:nvPr/>
          </p:nvSpPr>
          <p:spPr>
            <a:xfrm>
              <a:off x="5334000" y="152400"/>
              <a:ext cx="457200" cy="304800"/>
            </a:xfrm>
            <a:prstGeom prst="star8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8-Point Star 305"/>
            <p:cNvSpPr/>
            <p:nvPr/>
          </p:nvSpPr>
          <p:spPr>
            <a:xfrm>
              <a:off x="5486400" y="304800"/>
              <a:ext cx="457200" cy="304800"/>
            </a:xfrm>
            <a:prstGeom prst="star8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8-Point Star 306"/>
            <p:cNvSpPr/>
            <p:nvPr/>
          </p:nvSpPr>
          <p:spPr>
            <a:xfrm>
              <a:off x="5638800" y="457200"/>
              <a:ext cx="457200" cy="304800"/>
            </a:xfrm>
            <a:prstGeom prst="star8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8-Point Star 307"/>
            <p:cNvSpPr/>
            <p:nvPr/>
          </p:nvSpPr>
          <p:spPr>
            <a:xfrm>
              <a:off x="5791200" y="609600"/>
              <a:ext cx="457200" cy="304800"/>
            </a:xfrm>
            <a:prstGeom prst="star8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8-Point Star 308"/>
            <p:cNvSpPr/>
            <p:nvPr/>
          </p:nvSpPr>
          <p:spPr>
            <a:xfrm>
              <a:off x="4876800" y="152400"/>
              <a:ext cx="457200" cy="304800"/>
            </a:xfrm>
            <a:prstGeom prst="star8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8-Point Star 309"/>
            <p:cNvSpPr/>
            <p:nvPr/>
          </p:nvSpPr>
          <p:spPr>
            <a:xfrm>
              <a:off x="5029200" y="304800"/>
              <a:ext cx="457200" cy="304800"/>
            </a:xfrm>
            <a:prstGeom prst="star8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8-Point Star 310"/>
            <p:cNvSpPr/>
            <p:nvPr/>
          </p:nvSpPr>
          <p:spPr>
            <a:xfrm>
              <a:off x="5181600" y="457200"/>
              <a:ext cx="457200" cy="304800"/>
            </a:xfrm>
            <a:prstGeom prst="star8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8-Point Star 311"/>
            <p:cNvSpPr/>
            <p:nvPr/>
          </p:nvSpPr>
          <p:spPr>
            <a:xfrm>
              <a:off x="5334000" y="609600"/>
              <a:ext cx="457200" cy="304800"/>
            </a:xfrm>
            <a:prstGeom prst="star8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9" name="Rectangle 318"/>
          <p:cNvSpPr/>
          <p:nvPr/>
        </p:nvSpPr>
        <p:spPr>
          <a:xfrm>
            <a:off x="71545" y="3466316"/>
            <a:ext cx="1752600" cy="1772009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18" name="Rectangle 217"/>
          <p:cNvSpPr/>
          <p:nvPr/>
        </p:nvSpPr>
        <p:spPr>
          <a:xfrm>
            <a:off x="45594" y="5316867"/>
            <a:ext cx="1752600" cy="1534783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5" name="Group 224"/>
          <p:cNvGrpSpPr/>
          <p:nvPr/>
        </p:nvGrpSpPr>
        <p:grpSpPr>
          <a:xfrm>
            <a:off x="3463287" y="4362645"/>
            <a:ext cx="1600200" cy="914400"/>
            <a:chOff x="4800600" y="1600200"/>
            <a:chExt cx="1600200" cy="914400"/>
          </a:xfrm>
        </p:grpSpPr>
        <p:sp>
          <p:nvSpPr>
            <p:cNvPr id="232" name="Cloud 231"/>
            <p:cNvSpPr/>
            <p:nvPr/>
          </p:nvSpPr>
          <p:spPr>
            <a:xfrm>
              <a:off x="4800600" y="16002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Cloud 243"/>
            <p:cNvSpPr/>
            <p:nvPr/>
          </p:nvSpPr>
          <p:spPr>
            <a:xfrm>
              <a:off x="5257800" y="16002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Cloud 244"/>
            <p:cNvSpPr/>
            <p:nvPr/>
          </p:nvSpPr>
          <p:spPr>
            <a:xfrm>
              <a:off x="4953000" y="17526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Cloud 245"/>
            <p:cNvSpPr/>
            <p:nvPr/>
          </p:nvSpPr>
          <p:spPr>
            <a:xfrm>
              <a:off x="5105400" y="19050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Cloud 246"/>
            <p:cNvSpPr/>
            <p:nvPr/>
          </p:nvSpPr>
          <p:spPr>
            <a:xfrm>
              <a:off x="5257800" y="20574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Cloud 247"/>
            <p:cNvSpPr/>
            <p:nvPr/>
          </p:nvSpPr>
          <p:spPr>
            <a:xfrm>
              <a:off x="5410200" y="22098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Cloud 248"/>
            <p:cNvSpPr/>
            <p:nvPr/>
          </p:nvSpPr>
          <p:spPr>
            <a:xfrm>
              <a:off x="5410200" y="17526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Cloud 249"/>
            <p:cNvSpPr/>
            <p:nvPr/>
          </p:nvSpPr>
          <p:spPr>
            <a:xfrm>
              <a:off x="5562600" y="19050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Cloud 261"/>
            <p:cNvSpPr/>
            <p:nvPr/>
          </p:nvSpPr>
          <p:spPr>
            <a:xfrm>
              <a:off x="5715000" y="20574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Cloud 262"/>
            <p:cNvSpPr/>
            <p:nvPr/>
          </p:nvSpPr>
          <p:spPr>
            <a:xfrm>
              <a:off x="5867400" y="22098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2285760" y="4399173"/>
            <a:ext cx="1600200" cy="1019685"/>
            <a:chOff x="4800600" y="1600200"/>
            <a:chExt cx="1600200" cy="914400"/>
          </a:xfrm>
        </p:grpSpPr>
        <p:sp>
          <p:nvSpPr>
            <p:cNvPr id="265" name="Cloud 264"/>
            <p:cNvSpPr/>
            <p:nvPr/>
          </p:nvSpPr>
          <p:spPr>
            <a:xfrm>
              <a:off x="4800600" y="16002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Cloud 265"/>
            <p:cNvSpPr/>
            <p:nvPr/>
          </p:nvSpPr>
          <p:spPr>
            <a:xfrm>
              <a:off x="5257800" y="16002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Cloud 266"/>
            <p:cNvSpPr/>
            <p:nvPr/>
          </p:nvSpPr>
          <p:spPr>
            <a:xfrm>
              <a:off x="4953000" y="17526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Cloud 267"/>
            <p:cNvSpPr/>
            <p:nvPr/>
          </p:nvSpPr>
          <p:spPr>
            <a:xfrm>
              <a:off x="5105400" y="19050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Cloud 268"/>
            <p:cNvSpPr/>
            <p:nvPr/>
          </p:nvSpPr>
          <p:spPr>
            <a:xfrm>
              <a:off x="5257800" y="20574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Cloud 269"/>
            <p:cNvSpPr/>
            <p:nvPr/>
          </p:nvSpPr>
          <p:spPr>
            <a:xfrm>
              <a:off x="5410200" y="22098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Cloud 270"/>
            <p:cNvSpPr/>
            <p:nvPr/>
          </p:nvSpPr>
          <p:spPr>
            <a:xfrm>
              <a:off x="5410200" y="17526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Cloud 271"/>
            <p:cNvSpPr/>
            <p:nvPr/>
          </p:nvSpPr>
          <p:spPr>
            <a:xfrm>
              <a:off x="5562600" y="19050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Cloud 272"/>
            <p:cNvSpPr/>
            <p:nvPr/>
          </p:nvSpPr>
          <p:spPr>
            <a:xfrm>
              <a:off x="5715000" y="20574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Cloud 273"/>
            <p:cNvSpPr/>
            <p:nvPr/>
          </p:nvSpPr>
          <p:spPr>
            <a:xfrm>
              <a:off x="5867400" y="22098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3115485" y="3452036"/>
            <a:ext cx="1600200" cy="914400"/>
            <a:chOff x="4800600" y="1600200"/>
            <a:chExt cx="1600200" cy="914400"/>
          </a:xfrm>
        </p:grpSpPr>
        <p:sp>
          <p:nvSpPr>
            <p:cNvPr id="276" name="Cloud 275"/>
            <p:cNvSpPr/>
            <p:nvPr/>
          </p:nvSpPr>
          <p:spPr>
            <a:xfrm>
              <a:off x="4800600" y="16002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Cloud 276"/>
            <p:cNvSpPr/>
            <p:nvPr/>
          </p:nvSpPr>
          <p:spPr>
            <a:xfrm>
              <a:off x="5257800" y="16002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Cloud 277"/>
            <p:cNvSpPr/>
            <p:nvPr/>
          </p:nvSpPr>
          <p:spPr>
            <a:xfrm>
              <a:off x="4953000" y="17526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Cloud 278"/>
            <p:cNvSpPr/>
            <p:nvPr/>
          </p:nvSpPr>
          <p:spPr>
            <a:xfrm>
              <a:off x="5105400" y="19050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Cloud 279"/>
            <p:cNvSpPr/>
            <p:nvPr/>
          </p:nvSpPr>
          <p:spPr>
            <a:xfrm>
              <a:off x="5257800" y="20574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Cloud 280"/>
            <p:cNvSpPr/>
            <p:nvPr/>
          </p:nvSpPr>
          <p:spPr>
            <a:xfrm>
              <a:off x="5410200" y="22098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Cloud 281"/>
            <p:cNvSpPr/>
            <p:nvPr/>
          </p:nvSpPr>
          <p:spPr>
            <a:xfrm>
              <a:off x="5410200" y="17526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Cloud 282"/>
            <p:cNvSpPr/>
            <p:nvPr/>
          </p:nvSpPr>
          <p:spPr>
            <a:xfrm>
              <a:off x="5562600" y="19050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Cloud 283"/>
            <p:cNvSpPr/>
            <p:nvPr/>
          </p:nvSpPr>
          <p:spPr>
            <a:xfrm>
              <a:off x="5715000" y="20574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Cloud 290"/>
            <p:cNvSpPr/>
            <p:nvPr/>
          </p:nvSpPr>
          <p:spPr>
            <a:xfrm>
              <a:off x="5867400" y="2209800"/>
              <a:ext cx="533400" cy="304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3" name="Right Arrow 292"/>
          <p:cNvSpPr/>
          <p:nvPr/>
        </p:nvSpPr>
        <p:spPr>
          <a:xfrm rot="16200000">
            <a:off x="5001223" y="148396"/>
            <a:ext cx="1278400" cy="2286000"/>
          </a:xfrm>
          <a:prstGeom prst="rightArrow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390207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Paddy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9" name="TextBox 298"/>
          <p:cNvSpPr txBox="1"/>
          <p:nvPr/>
        </p:nvSpPr>
        <p:spPr>
          <a:xfrm>
            <a:off x="456010" y="584517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Paddy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2565067" y="6039976"/>
            <a:ext cx="1387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 pond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1919" y="2057400"/>
            <a:ext cx="2070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Eggplant or Tomato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3683" y="590490"/>
            <a:ext cx="367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Gliricidia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 other trees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1" name="Group 300"/>
          <p:cNvGrpSpPr/>
          <p:nvPr/>
        </p:nvGrpSpPr>
        <p:grpSpPr>
          <a:xfrm>
            <a:off x="413053" y="1969543"/>
            <a:ext cx="4128419" cy="1188775"/>
            <a:chOff x="19552" y="1522411"/>
            <a:chExt cx="4128419" cy="1188775"/>
          </a:xfrm>
        </p:grpSpPr>
        <p:grpSp>
          <p:nvGrpSpPr>
            <p:cNvPr id="302" name="Group 301"/>
            <p:cNvGrpSpPr/>
            <p:nvPr/>
          </p:nvGrpSpPr>
          <p:grpSpPr>
            <a:xfrm>
              <a:off x="1969462" y="1522411"/>
              <a:ext cx="2178509" cy="805844"/>
              <a:chOff x="1436313" y="868177"/>
              <a:chExt cx="2178509" cy="805844"/>
            </a:xfrm>
          </p:grpSpPr>
          <p:sp>
            <p:nvSpPr>
              <p:cNvPr id="355" name="Cloud 354"/>
              <p:cNvSpPr/>
              <p:nvPr/>
            </p:nvSpPr>
            <p:spPr>
              <a:xfrm rot="18275778">
                <a:off x="1322013" y="1254921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Rectangle 355"/>
              <p:cNvSpPr/>
              <p:nvPr/>
            </p:nvSpPr>
            <p:spPr>
              <a:xfrm rot="18275778">
                <a:off x="1864242" y="1395049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Rectangle 356"/>
              <p:cNvSpPr/>
              <p:nvPr/>
            </p:nvSpPr>
            <p:spPr>
              <a:xfrm rot="18275778">
                <a:off x="2076224" y="1356128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Rectangle 357"/>
              <p:cNvSpPr/>
              <p:nvPr/>
            </p:nvSpPr>
            <p:spPr>
              <a:xfrm rot="18275778">
                <a:off x="2288206" y="1317208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/>
              <p:cNvSpPr/>
              <p:nvPr/>
            </p:nvSpPr>
            <p:spPr>
              <a:xfrm rot="18275778">
                <a:off x="2500190" y="1278289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/>
              <p:cNvSpPr/>
              <p:nvPr/>
            </p:nvSpPr>
            <p:spPr>
              <a:xfrm rot="18275778">
                <a:off x="2712173" y="1239367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/>
              <p:cNvSpPr/>
              <p:nvPr/>
            </p:nvSpPr>
            <p:spPr>
              <a:xfrm rot="18275778">
                <a:off x="2924156" y="1200447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/>
              <p:cNvSpPr/>
              <p:nvPr/>
            </p:nvSpPr>
            <p:spPr>
              <a:xfrm rot="18275778">
                <a:off x="3348122" y="1122607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/>
              <p:cNvSpPr/>
              <p:nvPr/>
            </p:nvSpPr>
            <p:spPr>
              <a:xfrm rot="18275778">
                <a:off x="3136138" y="1161527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Cloud 363"/>
              <p:cNvSpPr/>
              <p:nvPr/>
            </p:nvSpPr>
            <p:spPr>
              <a:xfrm rot="18275778">
                <a:off x="1533995" y="1216000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Cloud 364"/>
              <p:cNvSpPr/>
              <p:nvPr/>
            </p:nvSpPr>
            <p:spPr>
              <a:xfrm rot="18275778">
                <a:off x="1745978" y="1177079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Cloud 365"/>
              <p:cNvSpPr/>
              <p:nvPr/>
            </p:nvSpPr>
            <p:spPr>
              <a:xfrm rot="18275778">
                <a:off x="1957961" y="1138159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Cloud 366"/>
              <p:cNvSpPr/>
              <p:nvPr/>
            </p:nvSpPr>
            <p:spPr>
              <a:xfrm rot="18275778">
                <a:off x="2169944" y="1099239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Cloud 367"/>
              <p:cNvSpPr/>
              <p:nvPr/>
            </p:nvSpPr>
            <p:spPr>
              <a:xfrm rot="18275778">
                <a:off x="2381927" y="1060319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Cloud 368"/>
              <p:cNvSpPr/>
              <p:nvPr/>
            </p:nvSpPr>
            <p:spPr>
              <a:xfrm rot="18275778">
                <a:off x="2593909" y="1021398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Cloud 369"/>
              <p:cNvSpPr/>
              <p:nvPr/>
            </p:nvSpPr>
            <p:spPr>
              <a:xfrm rot="18275778">
                <a:off x="2805893" y="982477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19552" y="1866423"/>
              <a:ext cx="2390493" cy="844763"/>
              <a:chOff x="744061" y="1832870"/>
              <a:chExt cx="2390493" cy="844763"/>
            </a:xfrm>
          </p:grpSpPr>
          <p:sp>
            <p:nvSpPr>
              <p:cNvPr id="315" name="Cloud 314"/>
              <p:cNvSpPr/>
              <p:nvPr/>
            </p:nvSpPr>
            <p:spPr>
              <a:xfrm rot="18275778">
                <a:off x="629761" y="2258533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/>
              <p:cNvSpPr/>
              <p:nvPr/>
            </p:nvSpPr>
            <p:spPr>
              <a:xfrm rot="18275778">
                <a:off x="1171990" y="2398662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/>
              <p:cNvSpPr/>
              <p:nvPr/>
            </p:nvSpPr>
            <p:spPr>
              <a:xfrm rot="18275778">
                <a:off x="2019922" y="2242980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317"/>
              <p:cNvSpPr/>
              <p:nvPr/>
            </p:nvSpPr>
            <p:spPr>
              <a:xfrm rot="18275778">
                <a:off x="1383973" y="2359741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/>
              <p:cNvSpPr/>
              <p:nvPr/>
            </p:nvSpPr>
            <p:spPr>
              <a:xfrm rot="18275778">
                <a:off x="1595956" y="2320821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/>
              <p:cNvSpPr/>
              <p:nvPr/>
            </p:nvSpPr>
            <p:spPr>
              <a:xfrm rot="18275778">
                <a:off x="1807940" y="2281900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Rectangle 341"/>
              <p:cNvSpPr/>
              <p:nvPr/>
            </p:nvSpPr>
            <p:spPr>
              <a:xfrm rot="18275778">
                <a:off x="2019922" y="2242980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Rectangle 342"/>
              <p:cNvSpPr/>
              <p:nvPr/>
            </p:nvSpPr>
            <p:spPr>
              <a:xfrm rot="18275778">
                <a:off x="2231906" y="2204060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Rectangle 343"/>
              <p:cNvSpPr/>
              <p:nvPr/>
            </p:nvSpPr>
            <p:spPr>
              <a:xfrm rot="18275778">
                <a:off x="2443888" y="2165139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Rectangle 344"/>
              <p:cNvSpPr/>
              <p:nvPr/>
            </p:nvSpPr>
            <p:spPr>
              <a:xfrm rot="18275778">
                <a:off x="2655871" y="2126219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Rectangle 345"/>
              <p:cNvSpPr/>
              <p:nvPr/>
            </p:nvSpPr>
            <p:spPr>
              <a:xfrm rot="18275778">
                <a:off x="2867854" y="2087300"/>
                <a:ext cx="76200" cy="45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Cloud 346"/>
              <p:cNvSpPr/>
              <p:nvPr/>
            </p:nvSpPr>
            <p:spPr>
              <a:xfrm rot="18275778">
                <a:off x="841745" y="2219612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Cloud 347"/>
              <p:cNvSpPr/>
              <p:nvPr/>
            </p:nvSpPr>
            <p:spPr>
              <a:xfrm rot="18275778">
                <a:off x="1053727" y="2180691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Cloud 348"/>
              <p:cNvSpPr/>
              <p:nvPr/>
            </p:nvSpPr>
            <p:spPr>
              <a:xfrm rot="18275778">
                <a:off x="1265711" y="2141772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Cloud 349"/>
              <p:cNvSpPr/>
              <p:nvPr/>
            </p:nvSpPr>
            <p:spPr>
              <a:xfrm rot="18275778">
                <a:off x="1477693" y="2102851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Cloud 350"/>
              <p:cNvSpPr/>
              <p:nvPr/>
            </p:nvSpPr>
            <p:spPr>
              <a:xfrm rot="18275778">
                <a:off x="1689676" y="2063931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Cloud 351"/>
              <p:cNvSpPr/>
              <p:nvPr/>
            </p:nvSpPr>
            <p:spPr>
              <a:xfrm rot="18275778">
                <a:off x="1901658" y="2025010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Cloud 352"/>
              <p:cNvSpPr/>
              <p:nvPr/>
            </p:nvSpPr>
            <p:spPr>
              <a:xfrm rot="18275778">
                <a:off x="2113641" y="1986090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Cloud 353"/>
              <p:cNvSpPr/>
              <p:nvPr/>
            </p:nvSpPr>
            <p:spPr>
              <a:xfrm rot="18275778">
                <a:off x="2325624" y="1947170"/>
                <a:ext cx="533400" cy="304800"/>
              </a:xfrm>
              <a:prstGeom prst="cloud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5135078" y="1508077"/>
            <a:ext cx="134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Farmer KC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73523" y="2176362"/>
            <a:ext cx="1218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apaya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TextBox 370"/>
          <p:cNvSpPr txBox="1"/>
          <p:nvPr/>
        </p:nvSpPr>
        <p:spPr>
          <a:xfrm>
            <a:off x="2666661" y="3053055"/>
            <a:ext cx="1744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Onion leaves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12989" y="2124773"/>
            <a:ext cx="983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8101" y="1969092"/>
            <a:ext cx="1518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egume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48929" y="6188075"/>
            <a:ext cx="125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vegetables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2" name="TextBox 371"/>
          <p:cNvSpPr txBox="1"/>
          <p:nvPr/>
        </p:nvSpPr>
        <p:spPr>
          <a:xfrm>
            <a:off x="0" y="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of GWM Demo Farm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2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488"/>
            <a:ext cx="4271962" cy="2953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40" y="761998"/>
            <a:ext cx="4281060" cy="2915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9"/>
            <a:ext cx="4271962" cy="2950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40" y="3904488"/>
            <a:ext cx="4279622" cy="29535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37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Thein Aung’s Farm,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Nakyarhtoo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Village,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Natmauk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Township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5524500" cy="762000"/>
          </a:xfr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/>
          <a:p>
            <a:r>
              <a:rPr lang="de-DE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de-D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A7488-5AEE-4F4B-97CA-22CE98154407}" type="slidenum">
              <a:rPr lang="de-DE" smtClean="0"/>
              <a:t>2</a:t>
            </a:fld>
            <a:endParaRPr lang="de-DE"/>
          </a:p>
        </p:txBody>
      </p:sp>
      <p:grpSp>
        <p:nvGrpSpPr>
          <p:cNvPr id="8" name="Group 7"/>
          <p:cNvGrpSpPr/>
          <p:nvPr/>
        </p:nvGrpSpPr>
        <p:grpSpPr>
          <a:xfrm>
            <a:off x="76200" y="974809"/>
            <a:ext cx="8998789" cy="5525986"/>
            <a:chOff x="78137" y="1355809"/>
            <a:chExt cx="8770006" cy="5525986"/>
          </a:xfrm>
          <a:solidFill>
            <a:schemeClr val="accent3"/>
          </a:solidFill>
        </p:grpSpPr>
        <p:sp>
          <p:nvSpPr>
            <p:cNvPr id="6" name="Rounded Rectangle 5"/>
            <p:cNvSpPr/>
            <p:nvPr/>
          </p:nvSpPr>
          <p:spPr>
            <a:xfrm>
              <a:off x="85143" y="3355172"/>
              <a:ext cx="8763000" cy="632460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CAPS 2 :  will implement from 2011 to 2020</a:t>
              </a:r>
              <a:endParaRPr lang="de-DE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8137" y="4234396"/>
              <a:ext cx="8763000" cy="632460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Phase II (CASP 2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):  </a:t>
              </a:r>
              <a:r>
                <a:rPr lang="de-DE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Total Budget US$ 150,000</a:t>
              </a:r>
              <a:endParaRPr lang="de-DE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8137" y="1355809"/>
              <a:ext cx="8763000" cy="1752600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PH" sz="2400" u="sng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Vision </a:t>
              </a:r>
              <a:r>
                <a:rPr lang="en-PH" sz="2400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 CASP 2</a:t>
              </a:r>
              <a:r>
                <a:rPr lang="en-PH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PH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For </a:t>
              </a:r>
              <a:r>
                <a:rPr lang="en-PH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GMS to be “recognized as the leading producer of safe food, using climate friendly agricultural practices and integrated into global markets through regional economic corridors”.</a:t>
              </a:r>
              <a:endParaRPr lang="de-DE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732668" y="5079665"/>
              <a:ext cx="1718310" cy="180213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de-DE" sz="2400" u="sng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Inception Workshop</a:t>
              </a:r>
            </a:p>
            <a:p>
              <a:pPr algn="ctr">
                <a:lnSpc>
                  <a:spcPct val="150000"/>
                </a:lnSpc>
              </a:pPr>
              <a:endParaRPr lang="de-DE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22523" y="5079665"/>
              <a:ext cx="2400300" cy="180213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de-DE" sz="2400" u="sng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Site Selection</a:t>
              </a:r>
            </a:p>
            <a:p>
              <a:pPr algn="ctr">
                <a:lnSpc>
                  <a:spcPct val="150000"/>
                </a:lnSpc>
              </a:pPr>
              <a:r>
                <a:rPr lang="de-DE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August 2016 – September 2016</a:t>
              </a:r>
              <a:endParaRPr lang="de-DE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8137" y="5029200"/>
              <a:ext cx="2034540" cy="182880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de-DE" sz="2400" u="sng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LOA Signing</a:t>
              </a:r>
            </a:p>
            <a:p>
              <a:pPr algn="ctr">
                <a:lnSpc>
                  <a:spcPct val="150000"/>
                </a:lnSpc>
              </a:pPr>
              <a:r>
                <a:rPr lang="de-DE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 July 2016</a:t>
              </a:r>
              <a:endParaRPr lang="de-DE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560823" y="5079665"/>
              <a:ext cx="2280314" cy="180213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u="sng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 Implementation</a:t>
              </a:r>
            </a:p>
            <a:p>
              <a:pPr algn="ctr"/>
              <a:r>
                <a:rPr lang="de-DE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August 2016 </a:t>
              </a:r>
              <a:r>
                <a:rPr lang="de-DE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de-DE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September 2017</a:t>
              </a:r>
              <a:endParaRPr lang="de-DE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de-DE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6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376"/>
            <a:ext cx="4343400" cy="2953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889376"/>
            <a:ext cx="4320732" cy="2953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084"/>
            <a:ext cx="4343400" cy="295351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25084"/>
            <a:ext cx="4337985" cy="2953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9121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Mg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Myint’s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Farm,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Segyi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Village,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Yemethin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Township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48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4431432" cy="2953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30163"/>
            <a:ext cx="4425351" cy="2953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904488"/>
            <a:ext cx="4409536" cy="29535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488"/>
            <a:ext cx="4431432" cy="29535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33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Thet’s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Farm,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Theingyone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Village,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Yemethin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Township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19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75" y="762000"/>
            <a:ext cx="4343400" cy="289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4572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4724400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2" y="3810000"/>
            <a:ext cx="4769558" cy="304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Tin’s Farm,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Village,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Pyawbwe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Township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78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904488"/>
            <a:ext cx="4419600" cy="2953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" y="3904488"/>
            <a:ext cx="4430268" cy="2953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" y="665905"/>
            <a:ext cx="4430268" cy="295351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Thein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Hlaing’s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Farm,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Shwegwe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Village,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Natmauk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Township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65905"/>
            <a:ext cx="4430268" cy="295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3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38200"/>
          </a:xfr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/>
          </a:bodyPr>
          <a:lstStyle/>
          <a:p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lanned Activities</a:t>
            </a:r>
            <a:endParaRPr lang="de-D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7848600" cy="45259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de-DE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Capacity building trainings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farmer knowledge centres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de-DE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 field days and field visits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de-DE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water pump system</a:t>
            </a:r>
          </a:p>
          <a:p>
            <a:pPr marL="0" indent="0">
              <a:lnSpc>
                <a:spcPct val="200000"/>
              </a:lnSpc>
              <a:buNone/>
            </a:pPr>
            <a:endParaRPr lang="de-DE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A7488-5AEE-4F4B-97CA-22CE98154407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80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/>
          </a:bodyPr>
          <a:lstStyle/>
          <a:p>
            <a:r>
              <a:rPr lang="en-P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Capacity Building</a:t>
            </a:r>
            <a:endParaRPr 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4419600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en-PH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Demo-farmers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</a:t>
            </a: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management </a:t>
            </a: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 friendly agriculture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 and water </a:t>
            </a: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practices  </a:t>
            </a:r>
            <a:endParaRPr lang="en-PH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agricultural practices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 </a:t>
            </a: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post- harvest technology 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participatory </a:t>
            </a: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guarantee system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A7488-5AEE-4F4B-97CA-22CE98154407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397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85800"/>
          </a:xfr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Autofit/>
          </a:bodyPr>
          <a:lstStyle/>
          <a:p>
            <a:r>
              <a:rPr lang="en-PH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Capacity Building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4114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PH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PH" sz="28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Department of Agriculture (DOA) staffs: </a:t>
            </a:r>
          </a:p>
          <a:p>
            <a:pPr>
              <a:buNone/>
            </a:pPr>
            <a:endParaRPr lang="en-PH" sz="2800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5138" indent="-465138" algn="just">
              <a:buFont typeface="Wingdings" panose="05000000000000000000" pitchFamily="2" charset="2"/>
              <a:buChar char="Ø"/>
            </a:pP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to trainer for staffs from DOA on GWM through organic </a:t>
            </a: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farming </a:t>
            </a: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PGS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endParaRPr lang="en-PH" sz="2800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en-PH" sz="28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&amp; Monitoring</a:t>
            </a:r>
          </a:p>
          <a:p>
            <a:pPr marL="465138" lvl="0" indent="-465138" algn="just">
              <a:buFont typeface="Wingdings" panose="05000000000000000000" pitchFamily="2" charset="2"/>
              <a:buChar char="Ø"/>
            </a:pP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 to six demo and pilot farms and discuss with demo and pilot farmers and other interested persons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6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Supporting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Project for the Farmers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153400" cy="53340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inputs for  demonstration farm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 for  demonstration of GWM, solar pump, </a:t>
            </a:r>
            <a:r>
              <a:rPr lang="en-PH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gliricidia</a:t>
            </a: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other trees,  livestock and organic fertilizers such as Effective Microbes (EM) solution, Trichoderma, </a:t>
            </a:r>
            <a:r>
              <a:rPr lang="en-PH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Dochekin</a:t>
            </a: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PH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Vermiculture</a:t>
            </a: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Fish Amino Acid, Fermented Fruit Juice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 for </a:t>
            </a: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botanical </a:t>
            </a: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pesticides </a:t>
            </a: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 as ginger, garlic, tobacco, plastic sheet, cow dung, rice bran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6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Supporting from the Project for the Farmers </a:t>
            </a:r>
            <a:endParaRPr 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335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 at Farmer Knowledge Centre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for capacity building  with pamphlets, hand books, vinyl </a:t>
            </a: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posters, </a:t>
            </a: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point presentations, video shows , discussion and the practical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PH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 Field </a:t>
            </a: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PH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Visit to demo farms as well as other private farms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A7488-5AEE-4F4B-97CA-22CE98154407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402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008995"/>
            <a:ext cx="8305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national study and a report in English on policy support required on green water management and one national policy dialogue will be conducted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national workshop to be organized to disseminate outcome of the project to stakeholders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Shared Myanmar’s best practices on green water management at the Regional Workshop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685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 rtl="0">
              <a:spcBef>
                <a:spcPct val="0"/>
              </a:spcBef>
            </a:pPr>
            <a:r>
              <a:rPr lang="en-US" sz="3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Planned activities</a:t>
            </a:r>
            <a:endParaRPr lang="en-US" sz="32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2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1"/>
            <a:ext cx="8991600" cy="2895600"/>
          </a:xfrm>
        </p:spPr>
        <p:txBody>
          <a:bodyPr>
            <a:noAutofit/>
          </a:bodyPr>
          <a:lstStyle/>
          <a:p>
            <a:pPr marL="569913" indent="-569913">
              <a:buFont typeface="Wingdings" panose="05000000000000000000" pitchFamily="2" charset="2"/>
              <a:buChar char="v"/>
            </a:pP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green water management model in the dryland areas of Myanmar</a:t>
            </a:r>
            <a:endParaRPr lang="en-GB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9913" indent="-569913">
              <a:buFont typeface="Wingdings" panose="05000000000000000000" pitchFamily="2" charset="2"/>
              <a:buChar char="v"/>
            </a:pP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promote green water management awareness and best practices to local staffs and farmers through the efficient utilization of rainwater as supplementary water for the year round crops cultivation</a:t>
            </a:r>
            <a:endParaRPr lang="en-GB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014159"/>
            <a:ext cx="8991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food security, food safety, households income and adaptive capacity of poor rural households to climate change and promote market linkages for smallholder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farmers</a:t>
            </a:r>
            <a:endParaRPr lang="en-GB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9913" indent="-569913"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 policy makers for developing green water management in dryland areas of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Myanmar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28" y="83820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0128" y="11502"/>
            <a:ext cx="6573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water pumping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system,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Tatkone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Township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33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Expected Impact 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Outcome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52117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mpact</a:t>
            </a:r>
          </a:p>
          <a:p>
            <a:pPr algn="just"/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Improved agricultural land productivity and yield (20% increase) and Income (at least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 increased) 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safely products and to reduce poverty through income generation from GWM demonstration farm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2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1035308"/>
            <a:ext cx="8534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Outcome</a:t>
            </a:r>
            <a:endParaRPr lang="en-US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 in agricultural production </a:t>
            </a:r>
            <a:endParaRPr lang="en-GB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least 20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in income generation 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their alternative livelihoods;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GB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 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 and market demands for the Demo products 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up to 20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</a:p>
          <a:p>
            <a:pPr lvl="0"/>
            <a:endParaRPr lang="en-GB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farmer’s income (demonstration and pilot farmers) will increase at least 20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lvl="0"/>
            <a:endParaRPr lang="en-GB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 for national policy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Expected Impact 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Outcome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9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867" y="9525"/>
            <a:ext cx="10227734" cy="68484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4069" y="990600"/>
            <a:ext cx="8815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83504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55"/>
          <p:cNvGrpSpPr>
            <a:grpSpLocks/>
          </p:cNvGrpSpPr>
          <p:nvPr/>
        </p:nvGrpSpPr>
        <p:grpSpPr bwMode="auto">
          <a:xfrm>
            <a:off x="228600" y="560388"/>
            <a:ext cx="8604250" cy="6145212"/>
            <a:chOff x="0" y="0"/>
            <a:chExt cx="57204" cy="39648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27066" cy="39136"/>
            </a:xfrm>
            <a:prstGeom prst="rect">
              <a:avLst/>
            </a:prstGeom>
            <a:noFill/>
          </p:spPr>
        </p:pic>
        <p:pic>
          <p:nvPicPr>
            <p:cNvPr id="52" name="Picture 52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919" y="438"/>
              <a:ext cx="30285" cy="39210"/>
            </a:xfrm>
            <a:prstGeom prst="rect">
              <a:avLst/>
            </a:prstGeom>
            <a:noFill/>
          </p:spPr>
        </p:pic>
        <p:cxnSp>
          <p:nvCxnSpPr>
            <p:cNvPr id="53" name="Straight Arrow Connector 53"/>
            <p:cNvCxnSpPr>
              <a:cxnSpLocks noChangeShapeType="1"/>
            </p:cNvCxnSpPr>
            <p:nvPr/>
          </p:nvCxnSpPr>
          <p:spPr bwMode="auto">
            <a:xfrm>
              <a:off x="11996" y="17263"/>
              <a:ext cx="18479" cy="2667"/>
            </a:xfrm>
            <a:prstGeom prst="straightConnector1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 type="triangle" w="med" len="med"/>
            </a:ln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685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 rtl="0">
              <a:spcBef>
                <a:spcPct val="0"/>
              </a:spcBef>
            </a:pPr>
            <a:r>
              <a:rPr lang="en-US" sz="3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 of Project Area</a:t>
            </a:r>
            <a:endParaRPr lang="en-US" sz="32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6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6325" y="1085850"/>
            <a:ext cx="6991350" cy="5543550"/>
            <a:chOff x="1076325" y="657225"/>
            <a:chExt cx="6991350" cy="5543550"/>
          </a:xfrm>
        </p:grpSpPr>
        <p:pic>
          <p:nvPicPr>
            <p:cNvPr id="25675" name="Picture 7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6325" y="657225"/>
              <a:ext cx="6991350" cy="5543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" name="Straight Connector 2"/>
            <p:cNvCxnSpPr/>
            <p:nvPr/>
          </p:nvCxnSpPr>
          <p:spPr>
            <a:xfrm>
              <a:off x="8067675" y="2819400"/>
              <a:ext cx="0" cy="338137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295400" y="6200775"/>
              <a:ext cx="677227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 rtl="0">
              <a:spcBef>
                <a:spcPct val="0"/>
              </a:spcBef>
            </a:pPr>
            <a:r>
              <a:rPr lang="en-US" sz="3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198" y="253425"/>
            <a:ext cx="8229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en-US" sz="32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Implementation Arrangement</a:t>
            </a:r>
            <a:endParaRPr lang="en-US" sz="32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5"/>
          <a:stretch/>
        </p:blipFill>
        <p:spPr>
          <a:xfrm>
            <a:off x="0" y="842211"/>
            <a:ext cx="4419600" cy="2891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/>
          <a:stretch/>
        </p:blipFill>
        <p:spPr>
          <a:xfrm>
            <a:off x="4724400" y="838200"/>
            <a:ext cx="44196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9" t="140" r="11888" b="8251"/>
          <a:stretch/>
        </p:blipFill>
        <p:spPr>
          <a:xfrm>
            <a:off x="5751" y="3978215"/>
            <a:ext cx="4419600" cy="287978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visit for Site Selection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72" y="3978215"/>
            <a:ext cx="4386532" cy="287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2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" y="862012"/>
            <a:ext cx="4433887" cy="2643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35058"/>
            <a:ext cx="4419600" cy="264318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" y="4239616"/>
            <a:ext cx="4433887" cy="2618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visit for Site Selection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13" y="4222363"/>
            <a:ext cx="4433887" cy="261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5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87186"/>
              </p:ext>
            </p:extLst>
          </p:nvPr>
        </p:nvGraphicFramePr>
        <p:xfrm>
          <a:off x="76202" y="837389"/>
          <a:ext cx="8991598" cy="5714998"/>
        </p:xfrm>
        <a:graphic>
          <a:graphicData uri="http://schemas.openxmlformats.org/drawingml/2006/table">
            <a:tbl>
              <a:tblPr/>
              <a:tblGrid>
                <a:gridCol w="838198"/>
                <a:gridCol w="990600"/>
                <a:gridCol w="1143000"/>
                <a:gridCol w="1219200"/>
                <a:gridCol w="762000"/>
                <a:gridCol w="990600"/>
                <a:gridCol w="1143000"/>
                <a:gridCol w="990600"/>
                <a:gridCol w="914400"/>
              </a:tblGrid>
              <a:tr h="603042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Region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District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Township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Target Village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Total Population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Target beneficiaries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Target Demo farm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Target Pilot site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93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No. HH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No. person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7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Mandalay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Yemethin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Yemethin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Saegyi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728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3625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50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Mandalay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Yemethin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Yemethin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Theingyone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1645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7466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50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Mandalay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Yemethin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Pyawbwe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Satcho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237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1440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50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Magway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Magway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Myo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Thit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Thanngyone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380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1698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50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Magway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Magway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Natmauk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Shwekwe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162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678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50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Magway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Magway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Natmauk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Nakyarhtoo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310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1408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50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2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 Districts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 Townships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 villages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3462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16315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300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1524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List of target area, farm demonstration sites and pilot sites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9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541875" y="177225"/>
            <a:ext cx="60602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 target area and beneficiaries</a:t>
            </a:r>
            <a:endParaRPr kumimoji="0" lang="en-GB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188546"/>
              </p:ext>
            </p:extLst>
          </p:nvPr>
        </p:nvGraphicFramePr>
        <p:xfrm>
          <a:off x="304800" y="1020840"/>
          <a:ext cx="8534399" cy="5493269"/>
        </p:xfrm>
        <a:graphic>
          <a:graphicData uri="http://schemas.openxmlformats.org/drawingml/2006/table">
            <a:tbl>
              <a:tblPr/>
              <a:tblGrid>
                <a:gridCol w="2966653"/>
                <a:gridCol w="759238"/>
                <a:gridCol w="759238"/>
                <a:gridCol w="759238"/>
                <a:gridCol w="759238"/>
                <a:gridCol w="843598"/>
                <a:gridCol w="843598"/>
                <a:gridCol w="843598"/>
              </a:tblGrid>
              <a:tr h="189749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Implementing Partner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5998" marR="559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Beneficiaries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5998" marR="559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Target Areas</a:t>
                      </a:r>
                      <a:endParaRPr lang="en-US" sz="120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5998" marR="559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93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Farmer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5998" marR="559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Gov't officer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5998" marR="559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Private Sector/ INGOs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5998" marR="559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Region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5998" marR="559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District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5998" marR="559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Township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5998" marR="559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Village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5998" marR="559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717771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Department of Agriculture (DOA),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Land Use Division,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Division of Horticulture, Vegetable and Biotechnology,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Division of Project Planning and Management,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NSSU under Department of Planning,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Department of Irrigation and Water </a:t>
                      </a:r>
                      <a:r>
                        <a:rPr lang="en-GB" sz="1200" dirty="0" smtClean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Resources Utilization 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Management,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International Rice Research Institute (IRRI),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Australia Center for International Agriculture Research (ACIAR),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Groupe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-de-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Recherche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-el-d’-Exchanges-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Technologique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 (GRET),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Organization for Industrial, Spiritual and Cultural Advancement-International (OISCA) Myanmar,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Myanmar Farmers Association (MFA),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Myanmar Fruit, and Vegetable Producers and Exporters Association (MFVPEA),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Shan Maw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Myae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 Co. </a:t>
                      </a:r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Ltd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/>
                          <a:ea typeface="Calibri"/>
                        </a:rPr>
                        <a:t>Other Private Sector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5998" marR="55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300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5998" marR="559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200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5998" marR="559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7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5998" marR="559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5998" marR="559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5998" marR="559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4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5998" marR="559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</a:rPr>
                        <a:t>6</a:t>
                      </a:r>
                      <a:endParaRPr lang="en-US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5998" marR="559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0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1302</Words>
  <Application>Microsoft Office PowerPoint</Application>
  <PresentationFormat>On-screen Show (4:3)</PresentationFormat>
  <Paragraphs>352</Paragraphs>
  <Slides>33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Implementation plan for Green Water Management Project in the dryland areas of Myanmar</vt:lpstr>
      <vt:lpstr>Background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Implementation Body (PIB)</vt:lpstr>
      <vt:lpstr>PowerPoint Presentation</vt:lpstr>
      <vt:lpstr>Monitoring and Evaluation</vt:lpstr>
      <vt:lpstr>Reporting Schedule </vt:lpstr>
      <vt:lpstr>Planned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Planned Activities</vt:lpstr>
      <vt:lpstr>Capacity Building</vt:lpstr>
      <vt:lpstr>Capacity Building</vt:lpstr>
      <vt:lpstr>Supporting from the Project for the Farmers </vt:lpstr>
      <vt:lpstr>Supporting from the Project for the Farmers </vt:lpstr>
      <vt:lpstr>PowerPoint Presentation</vt:lpstr>
      <vt:lpstr>PowerPoint Presentation</vt:lpstr>
      <vt:lpstr>Expected Impact and Outcome</vt:lpstr>
      <vt:lpstr>Expected Impact and Outcome</vt:lpstr>
      <vt:lpstr>PowerPoint Presentation</vt:lpstr>
    </vt:vector>
  </TitlesOfParts>
  <Company>Deftones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Inspiron 5421(1116)</dc:creator>
  <cp:lastModifiedBy>Lenovo</cp:lastModifiedBy>
  <cp:revision>87</cp:revision>
  <dcterms:created xsi:type="dcterms:W3CDTF">2016-08-17T13:59:20Z</dcterms:created>
  <dcterms:modified xsi:type="dcterms:W3CDTF">2016-09-16T05:12:23Z</dcterms:modified>
</cp:coreProperties>
</file>