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28"/>
  </p:notesMasterIdLst>
  <p:sldIdLst>
    <p:sldId id="256" r:id="rId2"/>
    <p:sldId id="259" r:id="rId3"/>
    <p:sldId id="261" r:id="rId4"/>
    <p:sldId id="257" r:id="rId5"/>
    <p:sldId id="263" r:id="rId6"/>
    <p:sldId id="282" r:id="rId7"/>
    <p:sldId id="264" r:id="rId8"/>
    <p:sldId id="265" r:id="rId9"/>
    <p:sldId id="258" r:id="rId10"/>
    <p:sldId id="260" r:id="rId11"/>
    <p:sldId id="262" r:id="rId12"/>
    <p:sldId id="271" r:id="rId13"/>
    <p:sldId id="266" r:id="rId14"/>
    <p:sldId id="267" r:id="rId15"/>
    <p:sldId id="268" r:id="rId16"/>
    <p:sldId id="269" r:id="rId17"/>
    <p:sldId id="270" r:id="rId18"/>
    <p:sldId id="272" r:id="rId19"/>
    <p:sldId id="274" r:id="rId20"/>
    <p:sldId id="275" r:id="rId21"/>
    <p:sldId id="277" r:id="rId22"/>
    <p:sldId id="278" r:id="rId23"/>
    <p:sldId id="279" r:id="rId24"/>
    <p:sldId id="276" r:id="rId25"/>
    <p:sldId id="283" r:id="rId26"/>
    <p:sldId id="284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EC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8" d="100"/>
          <a:sy n="78" d="100"/>
        </p:scale>
        <p:origin x="-11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21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A33530-2933-4FF0-89F0-3275DFE8D11B}" type="datetimeFigureOut">
              <a:rPr lang="en-US" smtClean="0"/>
              <a:t>1/17/2022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B31BFB-73B3-4D10-ADB8-A88EA45C92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200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E10D6-E38D-4484-B35A-60FED518F87C}" type="datetime1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837A-8E6C-4030-9622-C6B09AAEF326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245507-A7AB-4E2D-BBE2-035F0CFFC4A6}" type="datetime1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837A-8E6C-4030-9622-C6B09AAEF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FB184E-3372-43A7-A362-649504DD2CC5}" type="datetime1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837A-8E6C-4030-9622-C6B09AAEF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9C2B4-B96B-4269-A4E1-3D63FE43A306}" type="datetime1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837A-8E6C-4030-9622-C6B09AAEF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66D49-9EB2-4EE4-BC43-9C814730C17A}" type="datetime1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837A-8E6C-4030-9622-C6B09AAEF32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2C130-0373-4B0E-BA1C-C0C1F9166F34}" type="datetime1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837A-8E6C-4030-9622-C6B09AAEF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CAD98D-4DFF-4EB8-B4F6-A7EE5334AA01}" type="datetime1">
              <a:rPr lang="en-US" smtClean="0"/>
              <a:t>1/17/2022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837A-8E6C-4030-9622-C6B09AAEF326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70771-6019-43A2-8C26-B72B70BE921B}" type="datetime1">
              <a:rPr lang="en-US" smtClean="0"/>
              <a:t>1/17/2022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837A-8E6C-4030-9622-C6B09AAEF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56998-B608-4E6E-A0A2-6CA89A86B61F}" type="datetime1">
              <a:rPr lang="en-US" smtClean="0"/>
              <a:t>1/17/2022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837A-8E6C-4030-9622-C6B09AAEF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40DAE-A8AA-4753-8159-4932B7088BD1}" type="datetime1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837A-8E6C-4030-9622-C6B09AAEF326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C15E7-3C9F-4C75-BB2D-CB8551A1786A}" type="datetime1">
              <a:rPr lang="en-US" smtClean="0"/>
              <a:t>1/17/2022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837A-8E6C-4030-9622-C6B09AAEF32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E576281-D08A-40D6-B129-F32C8E83A5D1}" type="datetime1">
              <a:rPr lang="en-US" smtClean="0"/>
              <a:t>1/17/2022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A313837A-8E6C-4030-9622-C6B09AAEF32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7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8.png"/><Relationship Id="rId4" Type="http://schemas.openxmlformats.org/officeDocument/2006/relationships/image" Target="../media/image63.png"/><Relationship Id="rId9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609600"/>
            <a:ext cx="8001000" cy="28194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200" b="1" dirty="0" smtClean="0">
                <a:effectLst/>
                <a:latin typeface="Pyidaungsu"/>
                <a:ea typeface="Times New Roman"/>
                <a:cs typeface="Times New Roman"/>
              </a:rPr>
              <a:t>အာဟာရဖြည့် </a:t>
            </a:r>
            <a:r>
              <a:rPr lang="en-US" sz="3200" b="1" dirty="0" err="1" smtClean="0">
                <a:effectLst/>
                <a:latin typeface="Pyidaungsu"/>
                <a:ea typeface="Times New Roman"/>
                <a:cs typeface="Times New Roman"/>
              </a:rPr>
              <a:t>ရေသွင်းစနစ</a:t>
            </a:r>
            <a:r>
              <a:rPr lang="en-US" sz="3200" b="1" dirty="0" smtClean="0">
                <a:effectLst/>
                <a:latin typeface="Pyidaungsu"/>
                <a:ea typeface="Times New Roman"/>
                <a:cs typeface="Times New Roman"/>
              </a:rPr>
              <a:t>် </a:t>
            </a:r>
            <a:br>
              <a:rPr lang="en-US" sz="3200" b="1" dirty="0" smtClean="0">
                <a:effectLst/>
                <a:latin typeface="Pyidaungsu"/>
                <a:ea typeface="Times New Roman"/>
                <a:cs typeface="Times New Roman"/>
              </a:rPr>
            </a:br>
            <a:r>
              <a:rPr lang="en-US" sz="3200" b="1" dirty="0" smtClean="0">
                <a:effectLst/>
                <a:latin typeface="Pyidaungsu"/>
                <a:ea typeface="Times New Roman"/>
                <a:cs typeface="Times New Roman"/>
              </a:rPr>
              <a:t>(</a:t>
            </a:r>
            <a:r>
              <a:rPr lang="en-US" sz="3200" b="1" dirty="0" err="1" smtClean="0">
                <a:effectLst/>
                <a:latin typeface="Pyidaungsu"/>
                <a:ea typeface="Times New Roman"/>
                <a:cs typeface="Times New Roman"/>
              </a:rPr>
              <a:t>သို</a:t>
            </a:r>
            <a:r>
              <a:rPr lang="en-US" sz="3200" b="1" dirty="0" smtClean="0">
                <a:effectLst/>
                <a:latin typeface="Pyidaungsu"/>
                <a:ea typeface="Times New Roman"/>
                <a:cs typeface="Times New Roman"/>
              </a:rPr>
              <a:t>့) </a:t>
            </a:r>
            <a:br>
              <a:rPr lang="en-US" sz="3200" b="1" dirty="0" smtClean="0">
                <a:effectLst/>
                <a:latin typeface="Pyidaungsu"/>
                <a:ea typeface="Times New Roman"/>
                <a:cs typeface="Times New Roman"/>
              </a:rPr>
            </a:br>
            <a:r>
              <a:rPr lang="en-US" sz="3200" b="1" dirty="0" err="1" smtClean="0">
                <a:effectLst/>
                <a:latin typeface="Pyidaungsu"/>
                <a:ea typeface="Times New Roman"/>
                <a:cs typeface="Times New Roman"/>
              </a:rPr>
              <a:t>သွင်းရေနှင</a:t>
            </a:r>
            <a:r>
              <a:rPr lang="en-US" sz="3200" b="1" dirty="0" smtClean="0">
                <a:effectLst/>
                <a:latin typeface="Pyidaungsu"/>
                <a:ea typeface="Times New Roman"/>
                <a:cs typeface="Times New Roman"/>
              </a:rPr>
              <a:t>့်</a:t>
            </a:r>
            <a:r>
              <a:rPr lang="en-US" sz="3200" b="1" dirty="0" err="1" smtClean="0">
                <a:effectLst/>
                <a:latin typeface="Pyidaungsu"/>
                <a:ea typeface="Times New Roman"/>
                <a:cs typeface="Times New Roman"/>
              </a:rPr>
              <a:t>အတူ</a:t>
            </a:r>
            <a:r>
              <a:rPr lang="en-US" sz="3200" b="1" dirty="0" smtClean="0">
                <a:effectLst/>
                <a:latin typeface="Pyidaungsu"/>
                <a:ea typeface="Times New Roman"/>
                <a:cs typeface="Times New Roman"/>
              </a:rPr>
              <a:t> </a:t>
            </a:r>
            <a:r>
              <a:rPr lang="en-US" sz="3200" b="1" dirty="0" err="1" smtClean="0">
                <a:effectLst/>
                <a:latin typeface="Pyidaungsu"/>
                <a:ea typeface="Times New Roman"/>
                <a:cs typeface="Times New Roman"/>
              </a:rPr>
              <a:t>အပင်အာဟာရဖြည</a:t>
            </a:r>
            <a:r>
              <a:rPr lang="en-US" sz="3200" b="1" dirty="0" smtClean="0">
                <a:effectLst/>
                <a:latin typeface="Pyidaungsu"/>
                <a:ea typeface="Times New Roman"/>
                <a:cs typeface="Times New Roman"/>
              </a:rPr>
              <a:t>့်</a:t>
            </a:r>
            <a:r>
              <a:rPr lang="en-US" sz="3200" b="1" dirty="0" err="1" smtClean="0">
                <a:effectLst/>
                <a:latin typeface="Pyidaungsu"/>
                <a:ea typeface="Times New Roman"/>
                <a:cs typeface="Times New Roman"/>
              </a:rPr>
              <a:t>စွက်ခြင်း</a:t>
            </a:r>
            <a:r>
              <a:rPr lang="en-US" sz="3200" b="1" dirty="0" smtClean="0">
                <a:effectLst/>
                <a:latin typeface="Pyidaungsu"/>
                <a:ea typeface="Times New Roman"/>
                <a:cs typeface="Times New Roman"/>
              </a:rPr>
              <a:t/>
            </a:r>
            <a:br>
              <a:rPr lang="en-US" sz="3200" b="1" dirty="0" smtClean="0">
                <a:effectLst/>
                <a:latin typeface="Pyidaungsu"/>
                <a:ea typeface="Times New Roman"/>
                <a:cs typeface="Times New Roman"/>
              </a:rPr>
            </a:br>
            <a:r>
              <a:rPr lang="en-US" sz="3200" b="1" dirty="0" smtClean="0">
                <a:latin typeface="Pyidaungsu"/>
                <a:ea typeface="Times New Roman"/>
                <a:cs typeface="Times New Roman"/>
              </a:rPr>
              <a:t>FErTIGATION SYSTEM</a:t>
            </a:r>
            <a:endParaRPr lang="en-US" sz="3200" dirty="0">
              <a:ea typeface="Times New Roman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823972" y="4469129"/>
            <a:ext cx="2926080" cy="17526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</a:rPr>
              <a:t>ဒေ</a:t>
            </a:r>
            <a:r>
              <a:rPr lang="en-US" b="1" dirty="0" smtClean="0">
                <a:solidFill>
                  <a:schemeClr val="tx2">
                    <a:lumMod val="50000"/>
                  </a:schemeClr>
                </a:solidFill>
              </a:rPr>
              <a:t>ါ်</a:t>
            </a:r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</a:rPr>
              <a:t>သွဲ့သွဲ့ဦး</a:t>
            </a:r>
            <a:endParaRPr lang="en-US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</a:rPr>
              <a:t>လက်ထောက်ဦးစီးမှူး</a:t>
            </a:r>
            <a:endParaRPr lang="en-US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</a:rPr>
              <a:t>မြေအသုံးချရေးဌာနခွဲ</a:t>
            </a:r>
            <a:endParaRPr lang="en-US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/>
            <a:r>
              <a:rPr lang="en-US" b="1" dirty="0" err="1" smtClean="0">
                <a:solidFill>
                  <a:schemeClr val="tx2">
                    <a:lumMod val="50000"/>
                  </a:schemeClr>
                </a:solidFill>
              </a:rPr>
              <a:t>စိုက်ပျိုးရေးဦးစီးဌာန</a:t>
            </a:r>
            <a:endParaRPr lang="en-US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79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399" y="1306354"/>
            <a:ext cx="6019801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ယခု</a:t>
            </a:r>
            <a:r>
              <a:rPr lang="en-US" sz="2000" dirty="0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ကမ္ဘာတစ်ဝန်း</a:t>
            </a:r>
            <a:r>
              <a:rPr lang="en-US" sz="2000" dirty="0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Fertigation</a:t>
            </a:r>
            <a:r>
              <a:rPr lang="en-US" sz="2000" dirty="0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ကို</a:t>
            </a:r>
            <a:r>
              <a:rPr lang="en-US" sz="2000" dirty="0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ကျယ်ပြန</a:t>
            </a:r>
            <a:r>
              <a:rPr lang="en-US" sz="2000" dirty="0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့်</a:t>
            </a:r>
            <a:r>
              <a:rPr lang="en-US" sz="2000" dirty="0" err="1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စွာ</a:t>
            </a:r>
            <a:r>
              <a:rPr lang="en-US" sz="2000" dirty="0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အသုံးပြုလာပြီး</a:t>
            </a:r>
            <a:r>
              <a:rPr lang="en-US" sz="2000" dirty="0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-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 err="1" smtClean="0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အ</a:t>
            </a:r>
            <a:r>
              <a:rPr lang="en-US" sz="2000" dirty="0" err="1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ားကစား</a:t>
            </a:r>
            <a:r>
              <a:rPr lang="en-US" sz="2000" dirty="0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ကွင်း</a:t>
            </a:r>
            <a:r>
              <a:rPr lang="en-US" sz="2000" dirty="0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၊ </a:t>
            </a:r>
            <a:endParaRPr lang="en-US" sz="2000" dirty="0" smtClean="0">
              <a:solidFill>
                <a:prstClr val="black"/>
              </a:solidFill>
              <a:latin typeface="Pyidaungsu"/>
              <a:ea typeface="Times New Roman"/>
              <a:cs typeface="Times New Roman"/>
            </a:endParaRP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 err="1" smtClean="0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ဘ</a:t>
            </a:r>
            <a:r>
              <a:rPr lang="en-US" sz="2000" dirty="0" err="1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ောလုံးကွင်းပတ်လမ်းများ</a:t>
            </a:r>
            <a:r>
              <a:rPr lang="en-US" sz="2000" dirty="0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၊ </a:t>
            </a:r>
            <a:endParaRPr lang="en-US" sz="2000" dirty="0" smtClean="0">
              <a:solidFill>
                <a:prstClr val="black"/>
              </a:solidFill>
              <a:latin typeface="Pyidaungsu"/>
              <a:ea typeface="Times New Roman"/>
              <a:cs typeface="Times New Roman"/>
            </a:endParaRP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golf</a:t>
            </a:r>
            <a:r>
              <a:rPr lang="en-US" sz="2000" dirty="0" smtClean="0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ကစားကွင်းများ</a:t>
            </a:r>
            <a:r>
              <a:rPr lang="en-US" sz="2000" dirty="0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၊ </a:t>
            </a:r>
            <a:endParaRPr lang="en-US" sz="2000" dirty="0" smtClean="0">
              <a:solidFill>
                <a:prstClr val="black"/>
              </a:solidFill>
              <a:latin typeface="Pyidaungsu"/>
              <a:ea typeface="Times New Roman"/>
              <a:cs typeface="Times New Roman"/>
            </a:endParaRP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 err="1" smtClean="0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တင</a:t>
            </a:r>
            <a:r>
              <a:rPr lang="en-US" sz="2000" dirty="0" err="1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်းနစ်ကွင်း</a:t>
            </a:r>
            <a:r>
              <a:rPr lang="en-US" sz="2000" dirty="0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၊ </a:t>
            </a:r>
            <a:endParaRPr lang="en-US" sz="2000" dirty="0" smtClean="0">
              <a:solidFill>
                <a:prstClr val="black"/>
              </a:solidFill>
              <a:latin typeface="Pyidaungsu"/>
              <a:ea typeface="Times New Roman"/>
              <a:cs typeface="Times New Roman"/>
            </a:endParaRP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 err="1" smtClean="0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မ</a:t>
            </a:r>
            <a:r>
              <a:rPr lang="en-US" sz="2000" dirty="0" err="1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ြက်ခင်းပြင်ကစ</a:t>
            </a:r>
            <a:r>
              <a:rPr lang="en-US" sz="2000" dirty="0" err="1" smtClean="0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ားက</a:t>
            </a:r>
            <a:r>
              <a:rPr lang="en-US" sz="2000" dirty="0" err="1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ွင်း</a:t>
            </a:r>
            <a:r>
              <a:rPr lang="en-US" sz="2000" dirty="0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၊ </a:t>
            </a:r>
            <a:endParaRPr lang="en-US" sz="2000" dirty="0" smtClean="0">
              <a:solidFill>
                <a:prstClr val="black"/>
              </a:solidFill>
              <a:latin typeface="Pyidaungsu"/>
              <a:ea typeface="Times New Roman"/>
              <a:cs typeface="Times New Roman"/>
            </a:endParaRP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 err="1" smtClean="0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အလ</a:t>
            </a:r>
            <a:r>
              <a:rPr lang="en-US" sz="2000" dirty="0" err="1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ှဆင်နေရာအများစုနှင</a:t>
            </a:r>
            <a:r>
              <a:rPr lang="en-US" sz="2000" dirty="0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့် </a:t>
            </a:r>
            <a:endParaRPr lang="en-US" sz="2000" dirty="0" smtClean="0">
              <a:solidFill>
                <a:prstClr val="black"/>
              </a:solidFill>
              <a:latin typeface="Pyidaungsu"/>
              <a:ea typeface="Times New Roman"/>
              <a:cs typeface="Times New Roman"/>
            </a:endParaRP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 err="1" smtClean="0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အစည</a:t>
            </a:r>
            <a:r>
              <a:rPr lang="en-US" sz="2000" dirty="0" err="1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်းအဝေးခန်းမတို့တွင</a:t>
            </a:r>
            <a:r>
              <a:rPr lang="en-US" sz="2000" dirty="0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် </a:t>
            </a:r>
            <a:endParaRPr lang="en-US" sz="2000" dirty="0" smtClean="0">
              <a:solidFill>
                <a:prstClr val="black"/>
              </a:solidFill>
              <a:latin typeface="Pyidaungsu"/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(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Subsurface trickle irrigation system) </a:t>
            </a:r>
            <a:r>
              <a:rPr lang="en-US" sz="2000" dirty="0" err="1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ဖြင</a:t>
            </a:r>
            <a:r>
              <a:rPr lang="en-US" sz="2000" dirty="0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့်</a:t>
            </a:r>
            <a:r>
              <a:rPr lang="en-US" sz="20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en-US" sz="2000" dirty="0" smtClean="0">
              <a:solidFill>
                <a:prstClr val="black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lnSpc>
                <a:spcPct val="150000"/>
              </a:lnSpc>
            </a:pPr>
            <a:r>
              <a:rPr lang="en-US" sz="2000" dirty="0" err="1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Fertigation</a:t>
            </a:r>
            <a:r>
              <a:rPr lang="en-US" sz="2000" dirty="0" smtClean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ကို</a:t>
            </a:r>
            <a:r>
              <a:rPr lang="en-US" sz="2000" dirty="0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အသုံးပြုနေကြသည</a:t>
            </a:r>
            <a:r>
              <a:rPr lang="en-US" sz="2000" dirty="0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်။</a:t>
            </a:r>
            <a:endParaRPr lang="en-US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876800"/>
            <a:ext cx="3541395" cy="190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072" y="3201018"/>
            <a:ext cx="344976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072" y="1259115"/>
            <a:ext cx="3544347" cy="175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837A-8E6C-4030-9622-C6B09AAEF3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7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0312" y="838200"/>
            <a:ext cx="84582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err="1" smtClean="0">
                <a:latin typeface="Pyidaungsu"/>
                <a:ea typeface="Times New Roman"/>
              </a:rPr>
              <a:t>ဖ</a:t>
            </a:r>
            <a:r>
              <a:rPr lang="en-US" dirty="0" err="1">
                <a:latin typeface="Pyidaungsu"/>
                <a:ea typeface="Times New Roman"/>
              </a:rPr>
              <a:t>ွံ့ဖြိုးတိုးတက်ရန်အတွက</a:t>
            </a:r>
            <a:r>
              <a:rPr lang="en-US" dirty="0">
                <a:latin typeface="Pyidaungsu"/>
                <a:ea typeface="Times New Roman"/>
              </a:rPr>
              <a:t>် </a:t>
            </a:r>
            <a:r>
              <a:rPr lang="en-US" dirty="0" err="1">
                <a:latin typeface="Pyidaungsu"/>
                <a:ea typeface="Times New Roman"/>
              </a:rPr>
              <a:t>လုပ်အားခ</a:t>
            </a:r>
            <a:r>
              <a:rPr lang="en-US" dirty="0">
                <a:latin typeface="Pyidaungsu"/>
                <a:ea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</a:rPr>
              <a:t>မြင</a:t>
            </a:r>
            <a:r>
              <a:rPr lang="en-US" dirty="0">
                <a:latin typeface="Pyidaungsu"/>
                <a:ea typeface="Times New Roman"/>
              </a:rPr>
              <a:t>့်</a:t>
            </a:r>
            <a:r>
              <a:rPr lang="en-US" dirty="0" err="1">
                <a:latin typeface="Pyidaungsu"/>
                <a:ea typeface="Times New Roman"/>
              </a:rPr>
              <a:t>တက်လာသည်နှင</a:t>
            </a:r>
            <a:r>
              <a:rPr lang="en-US" dirty="0">
                <a:latin typeface="Pyidaungsu"/>
                <a:ea typeface="Times New Roman"/>
              </a:rPr>
              <a:t>့်</a:t>
            </a:r>
            <a:r>
              <a:rPr lang="en-US" dirty="0" err="1">
                <a:latin typeface="Pyidaungsu"/>
                <a:ea typeface="Times New Roman"/>
              </a:rPr>
              <a:t>အမ</a:t>
            </a:r>
            <a:r>
              <a:rPr lang="en-US" dirty="0">
                <a:latin typeface="Pyidaungsu"/>
                <a:ea typeface="Times New Roman"/>
              </a:rPr>
              <a:t>ျှ </a:t>
            </a:r>
            <a:r>
              <a:rPr lang="en-US" dirty="0" err="1" smtClean="0">
                <a:latin typeface="Pyidaungsu"/>
                <a:ea typeface="Times New Roman"/>
              </a:rPr>
              <a:t>ရ</a:t>
            </a:r>
            <a:r>
              <a:rPr lang="en-US" dirty="0" err="1">
                <a:latin typeface="Pyidaungsu"/>
                <a:ea typeface="Times New Roman"/>
              </a:rPr>
              <a:t>ေသွင်းလုပ်ငန</a:t>
            </a:r>
            <a:r>
              <a:rPr lang="en-US" dirty="0" err="1" smtClean="0">
                <a:latin typeface="Pyidaungsu"/>
                <a:ea typeface="Times New Roman"/>
              </a:rPr>
              <a:t>်းဆ</a:t>
            </a:r>
            <a:r>
              <a:rPr lang="en-US" dirty="0" err="1">
                <a:latin typeface="Pyidaungsu"/>
                <a:ea typeface="Times New Roman"/>
              </a:rPr>
              <a:t>ောင်ရွက်ရာတွင</a:t>
            </a:r>
            <a:r>
              <a:rPr lang="en-US" dirty="0">
                <a:latin typeface="Pyidaungsu"/>
                <a:ea typeface="Times New Roman"/>
              </a:rPr>
              <a:t>် </a:t>
            </a:r>
            <a:r>
              <a:rPr lang="en-US" dirty="0" err="1">
                <a:latin typeface="Pyidaungsu"/>
                <a:ea typeface="Times New Roman"/>
              </a:rPr>
              <a:t>လုပ်ခကုန်က</a:t>
            </a:r>
            <a:r>
              <a:rPr lang="en-US" dirty="0">
                <a:latin typeface="Pyidaungsu"/>
                <a:ea typeface="Times New Roman"/>
              </a:rPr>
              <a:t>ျ </a:t>
            </a:r>
            <a:r>
              <a:rPr lang="en-US" dirty="0" err="1">
                <a:latin typeface="Pyidaungsu"/>
                <a:ea typeface="Times New Roman"/>
              </a:rPr>
              <a:t>စရိတ်မြင</a:t>
            </a:r>
            <a:r>
              <a:rPr lang="en-US" dirty="0">
                <a:latin typeface="Pyidaungsu"/>
                <a:ea typeface="Times New Roman"/>
              </a:rPr>
              <a:t>့်</a:t>
            </a:r>
            <a:r>
              <a:rPr lang="en-US" dirty="0" err="1">
                <a:latin typeface="Pyidaungsu"/>
                <a:ea typeface="Times New Roman"/>
              </a:rPr>
              <a:t>လာသည</a:t>
            </a:r>
            <a:r>
              <a:rPr lang="en-US" dirty="0">
                <a:latin typeface="Pyidaungsu"/>
                <a:ea typeface="Times New Roman"/>
              </a:rPr>
              <a:t>်။ </a:t>
            </a:r>
            <a:endParaRPr lang="en-US" dirty="0" smtClean="0">
              <a:latin typeface="Pyidaungsu"/>
              <a:ea typeface="Times New Roman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err="1" smtClean="0">
                <a:latin typeface="Pyidaungsu"/>
                <a:ea typeface="Times New Roman"/>
              </a:rPr>
              <a:t>ထ</a:t>
            </a:r>
            <a:r>
              <a:rPr lang="en-US" dirty="0" err="1">
                <a:latin typeface="Pyidaungsu"/>
                <a:ea typeface="Times New Roman"/>
              </a:rPr>
              <a:t>ို့ပြင</a:t>
            </a:r>
            <a:r>
              <a:rPr lang="en-US" dirty="0">
                <a:latin typeface="Pyidaungsu"/>
                <a:ea typeface="Times New Roman"/>
              </a:rPr>
              <a:t>် </a:t>
            </a:r>
            <a:r>
              <a:rPr lang="en-US" dirty="0" err="1">
                <a:latin typeface="Pyidaungsu"/>
                <a:ea typeface="Times New Roman"/>
              </a:rPr>
              <a:t>ပတ်ဝန်းကျင</a:t>
            </a:r>
            <a:r>
              <a:rPr lang="en-US" dirty="0">
                <a:latin typeface="Pyidaungsu"/>
                <a:ea typeface="Times New Roman"/>
              </a:rPr>
              <a:t>် </a:t>
            </a:r>
            <a:r>
              <a:rPr lang="en-US" dirty="0" err="1">
                <a:latin typeface="Pyidaungsu"/>
                <a:ea typeface="Times New Roman"/>
              </a:rPr>
              <a:t>ညစ်ညမ်းမှု</a:t>
            </a:r>
            <a:r>
              <a:rPr lang="en-US" dirty="0">
                <a:latin typeface="Pyidaungsu"/>
                <a:ea typeface="Times New Roman"/>
              </a:rPr>
              <a:t> လျှ</a:t>
            </a:r>
            <a:r>
              <a:rPr lang="en-US" dirty="0" err="1">
                <a:latin typeface="Pyidaungsu"/>
                <a:ea typeface="Times New Roman"/>
              </a:rPr>
              <a:t>ော့ချရန</a:t>
            </a:r>
            <a:r>
              <a:rPr lang="en-US" dirty="0">
                <a:latin typeface="Pyidaungsu"/>
                <a:ea typeface="Times New Roman"/>
              </a:rPr>
              <a:t>်၊ </a:t>
            </a:r>
            <a:r>
              <a:rPr lang="en-US" dirty="0" err="1">
                <a:latin typeface="Pyidaungsu"/>
                <a:ea typeface="Times New Roman"/>
              </a:rPr>
              <a:t>ကာကွယ်ရန</a:t>
            </a:r>
            <a:r>
              <a:rPr lang="en-US" dirty="0">
                <a:latin typeface="Pyidaungsu"/>
                <a:ea typeface="Times New Roman"/>
              </a:rPr>
              <a:t>် </a:t>
            </a:r>
            <a:r>
              <a:rPr lang="en-US" dirty="0" err="1">
                <a:latin typeface="Pyidaungsu"/>
                <a:ea typeface="Times New Roman"/>
              </a:rPr>
              <a:t>လိုအပ်လာသည</a:t>
            </a:r>
            <a:r>
              <a:rPr lang="en-US" dirty="0">
                <a:latin typeface="Pyidaungsu"/>
                <a:ea typeface="Times New Roman"/>
              </a:rPr>
              <a:t>်။ </a:t>
            </a:r>
            <a:endParaRPr lang="en-US" dirty="0" smtClean="0">
              <a:latin typeface="Pyidaungsu"/>
              <a:ea typeface="Times New Roman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err="1" smtClean="0">
                <a:latin typeface="Pyidaungsu"/>
                <a:ea typeface="Times New Roman"/>
              </a:rPr>
              <a:t>မ</a:t>
            </a:r>
            <a:r>
              <a:rPr lang="en-US" dirty="0" err="1">
                <a:latin typeface="Pyidaungsu"/>
                <a:ea typeface="Times New Roman"/>
              </a:rPr>
              <a:t>ြေဆီလ</a:t>
            </a:r>
            <a:r>
              <a:rPr lang="en-US" dirty="0">
                <a:latin typeface="Pyidaungsu"/>
                <a:ea typeface="Times New Roman"/>
              </a:rPr>
              <a:t>ွှ</a:t>
            </a:r>
            <a:r>
              <a:rPr lang="en-US" dirty="0" err="1">
                <a:latin typeface="Pyidaungsu"/>
                <a:ea typeface="Times New Roman"/>
              </a:rPr>
              <a:t>ာတိုက်စားမှု</a:t>
            </a:r>
            <a:r>
              <a:rPr lang="en-US" dirty="0">
                <a:latin typeface="Pyidaungsu"/>
                <a:ea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</a:rPr>
              <a:t>အနည်းဆုံး</a:t>
            </a:r>
            <a:r>
              <a:rPr lang="en-US" dirty="0">
                <a:latin typeface="Pyidaungsu"/>
                <a:ea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</a:rPr>
              <a:t>ဖြစ်စေရန်လည်း</a:t>
            </a:r>
            <a:r>
              <a:rPr lang="en-US" dirty="0">
                <a:latin typeface="Pyidaungsu"/>
                <a:ea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</a:rPr>
              <a:t>လိုအပ်လာသည</a:t>
            </a:r>
            <a:r>
              <a:rPr lang="en-US" dirty="0">
                <a:latin typeface="Pyidaungsu"/>
                <a:ea typeface="Times New Roman"/>
              </a:rPr>
              <a:t>်။ </a:t>
            </a:r>
            <a:endParaRPr lang="en-US" dirty="0" smtClean="0">
              <a:latin typeface="Pyidaungsu"/>
              <a:ea typeface="Times New Roman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err="1" smtClean="0">
                <a:latin typeface="Pyidaungsu"/>
                <a:ea typeface="Times New Roman"/>
              </a:rPr>
              <a:t>ဆ</a:t>
            </a:r>
            <a:r>
              <a:rPr lang="en-US" dirty="0" err="1">
                <a:latin typeface="Pyidaungsu"/>
                <a:ea typeface="Times New Roman"/>
              </a:rPr>
              <a:t>ားငန်ရေ</a:t>
            </a:r>
            <a:r>
              <a:rPr lang="en-US" dirty="0">
                <a:latin typeface="Pyidaungsu"/>
                <a:ea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</a:rPr>
              <a:t>အရင်းအမြစ်များ</a:t>
            </a:r>
            <a:r>
              <a:rPr lang="en-US" dirty="0">
                <a:latin typeface="Pyidaungsu"/>
                <a:ea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</a:rPr>
              <a:t>မြင</a:t>
            </a:r>
            <a:r>
              <a:rPr lang="en-US" dirty="0">
                <a:latin typeface="Pyidaungsu"/>
                <a:ea typeface="Times New Roman"/>
              </a:rPr>
              <a:t>့်</a:t>
            </a:r>
            <a:r>
              <a:rPr lang="en-US" dirty="0" err="1">
                <a:latin typeface="Pyidaungsu"/>
                <a:ea typeface="Times New Roman"/>
              </a:rPr>
              <a:t>မားလာမှု</a:t>
            </a:r>
            <a:r>
              <a:rPr lang="en-US" dirty="0">
                <a:latin typeface="Pyidaungsu"/>
                <a:ea typeface="Times New Roman"/>
              </a:rPr>
              <a:t>၊ </a:t>
            </a:r>
            <a:endParaRPr lang="en-US" dirty="0" smtClean="0">
              <a:latin typeface="Pyidaungsu"/>
              <a:ea typeface="Times New Roman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err="1" smtClean="0">
                <a:latin typeface="Pyidaungsu"/>
                <a:ea typeface="Times New Roman"/>
              </a:rPr>
              <a:t>ရ</a:t>
            </a:r>
            <a:r>
              <a:rPr lang="en-US" dirty="0" err="1">
                <a:latin typeface="Pyidaungsu"/>
                <a:ea typeface="Times New Roman"/>
              </a:rPr>
              <a:t>ေကြောင</a:t>
            </a:r>
            <a:r>
              <a:rPr lang="en-US" dirty="0">
                <a:latin typeface="Pyidaungsu"/>
                <a:ea typeface="Times New Roman"/>
              </a:rPr>
              <a:t>့် </a:t>
            </a:r>
            <a:r>
              <a:rPr lang="en-US" dirty="0" err="1">
                <a:latin typeface="Pyidaungsu"/>
                <a:ea typeface="Times New Roman"/>
              </a:rPr>
              <a:t>မြေဆီလ</a:t>
            </a:r>
            <a:r>
              <a:rPr lang="en-US" dirty="0">
                <a:latin typeface="Pyidaungsu"/>
                <a:ea typeface="Times New Roman"/>
              </a:rPr>
              <a:t>ွှ</a:t>
            </a:r>
            <a:r>
              <a:rPr lang="en-US" dirty="0" err="1">
                <a:latin typeface="Pyidaungsu"/>
                <a:ea typeface="Times New Roman"/>
              </a:rPr>
              <a:t>ာအရည်အသွေး</a:t>
            </a:r>
            <a:r>
              <a:rPr lang="en-US" dirty="0">
                <a:latin typeface="Pyidaungsu"/>
                <a:ea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</a:rPr>
              <a:t>ပျက်ယွင်းလာမှုနှင</a:t>
            </a:r>
            <a:r>
              <a:rPr lang="en-US" dirty="0">
                <a:latin typeface="Pyidaungsu"/>
                <a:ea typeface="Times New Roman"/>
              </a:rPr>
              <a:t>့် </a:t>
            </a:r>
            <a:endParaRPr lang="en-US" dirty="0" smtClean="0">
              <a:latin typeface="Pyidaungsu"/>
              <a:ea typeface="Times New Roman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en-US" dirty="0" err="1" smtClean="0">
                <a:latin typeface="Pyidaungsu"/>
                <a:ea typeface="Times New Roman"/>
              </a:rPr>
              <a:t>လ</a:t>
            </a:r>
            <a:r>
              <a:rPr lang="en-US" dirty="0" err="1">
                <a:latin typeface="Pyidaungsu"/>
                <a:ea typeface="Times New Roman"/>
              </a:rPr>
              <a:t>ေထုအခြေအနေ</a:t>
            </a:r>
            <a:r>
              <a:rPr lang="en-US" dirty="0">
                <a:latin typeface="Pyidaungsu"/>
                <a:ea typeface="Times New Roman"/>
              </a:rPr>
              <a:t>  </a:t>
            </a:r>
            <a:r>
              <a:rPr lang="en-US" dirty="0" err="1">
                <a:latin typeface="Pyidaungsu"/>
                <a:ea typeface="Times New Roman"/>
              </a:rPr>
              <a:t>ပြောင်းလဲလာမှု</a:t>
            </a:r>
            <a:r>
              <a:rPr lang="en-US" dirty="0">
                <a:latin typeface="Pyidaungsu"/>
                <a:ea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</a:rPr>
              <a:t>စသည</a:t>
            </a:r>
            <a:r>
              <a:rPr lang="en-US" dirty="0">
                <a:latin typeface="Pyidaungsu"/>
                <a:ea typeface="Times New Roman"/>
              </a:rPr>
              <a:t>့် </a:t>
            </a:r>
            <a:r>
              <a:rPr lang="en-US" dirty="0" err="1">
                <a:latin typeface="Pyidaungsu"/>
                <a:ea typeface="Times New Roman"/>
              </a:rPr>
              <a:t>အချက်များသည</a:t>
            </a:r>
            <a:r>
              <a:rPr lang="en-US" dirty="0">
                <a:latin typeface="Pyidaungsu"/>
                <a:ea typeface="Times New Roman"/>
              </a:rPr>
              <a:t>် </a:t>
            </a:r>
            <a:endParaRPr lang="en-US" dirty="0" smtClean="0">
              <a:latin typeface="Pyidaungsu"/>
              <a:ea typeface="Times New Roman"/>
            </a:endParaRPr>
          </a:p>
          <a:p>
            <a:pPr>
              <a:lnSpc>
                <a:spcPct val="150000"/>
              </a:lnSpc>
            </a:pPr>
            <a:r>
              <a:rPr lang="en-US" dirty="0">
                <a:latin typeface="Pyidaungsu"/>
                <a:ea typeface="Times New Roman"/>
              </a:rPr>
              <a:t> </a:t>
            </a:r>
            <a:r>
              <a:rPr lang="en-US" dirty="0" smtClean="0">
                <a:latin typeface="Pyidaungsu"/>
                <a:ea typeface="Times New Roman"/>
              </a:rPr>
              <a:t>    </a:t>
            </a:r>
            <a:r>
              <a:rPr lang="en-US" dirty="0" err="1" smtClean="0">
                <a:latin typeface="Pyidaungsu"/>
                <a:ea typeface="Times New Roman"/>
              </a:rPr>
              <a:t>သ</a:t>
            </a:r>
            <a:r>
              <a:rPr lang="en-US" dirty="0" err="1">
                <a:latin typeface="Pyidaungsu"/>
                <a:ea typeface="Times New Roman"/>
              </a:rPr>
              <a:t>ွင်းရေစနစ</a:t>
            </a:r>
            <a:r>
              <a:rPr lang="en-US" dirty="0">
                <a:latin typeface="Pyidaungsu"/>
                <a:ea typeface="Times New Roman"/>
              </a:rPr>
              <a:t>် </a:t>
            </a:r>
            <a:r>
              <a:rPr lang="en-US" dirty="0" err="1">
                <a:latin typeface="Pyidaungsu"/>
                <a:ea typeface="Times New Roman"/>
              </a:rPr>
              <a:t>ကောင်းမွန်စွာ</a:t>
            </a:r>
            <a:r>
              <a:rPr lang="en-US" dirty="0">
                <a:latin typeface="Pyidaungsu"/>
                <a:ea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</a:rPr>
              <a:t>လည်ပတ်ရေးအတွက</a:t>
            </a:r>
            <a:r>
              <a:rPr lang="en-US" dirty="0">
                <a:latin typeface="Pyidaungsu"/>
                <a:ea typeface="Times New Roman"/>
              </a:rPr>
              <a:t>် </a:t>
            </a:r>
            <a:r>
              <a:rPr lang="en-US" dirty="0" err="1">
                <a:latin typeface="Pyidaungsu"/>
                <a:ea typeface="Times New Roman"/>
              </a:rPr>
              <a:t>အဟန</a:t>
            </a:r>
            <a:r>
              <a:rPr lang="en-US" dirty="0">
                <a:latin typeface="Pyidaungsu"/>
                <a:ea typeface="Times New Roman"/>
              </a:rPr>
              <a:t>့်</a:t>
            </a:r>
            <a:r>
              <a:rPr lang="en-US" dirty="0" err="1">
                <a:latin typeface="Pyidaungsu"/>
                <a:ea typeface="Times New Roman"/>
              </a:rPr>
              <a:t>အတားများပင</a:t>
            </a:r>
            <a:r>
              <a:rPr lang="en-US" dirty="0">
                <a:latin typeface="Pyidaungsu"/>
                <a:ea typeface="Times New Roman"/>
              </a:rPr>
              <a:t>် </a:t>
            </a:r>
            <a:r>
              <a:rPr lang="en-US" dirty="0" err="1">
                <a:latin typeface="Pyidaungsu"/>
                <a:ea typeface="Times New Roman"/>
              </a:rPr>
              <a:t>ဖြစ်သည</a:t>
            </a:r>
            <a:r>
              <a:rPr lang="en-US" dirty="0">
                <a:latin typeface="Pyidaungsu"/>
                <a:ea typeface="Times New Roman"/>
              </a:rPr>
              <a:t>်။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381000"/>
            <a:ext cx="7554848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Pyidaungsu"/>
                <a:ea typeface="Times New Roman"/>
              </a:rPr>
              <a:t>ရေသွင်းမှုကို</a:t>
            </a:r>
            <a:r>
              <a:rPr lang="en-US" sz="2400" b="1" dirty="0">
                <a:solidFill>
                  <a:prstClr val="black"/>
                </a:solidFill>
                <a:latin typeface="Pyidaungsu"/>
                <a:ea typeface="Times New Roman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Pyidaungsu"/>
                <a:ea typeface="Times New Roman"/>
              </a:rPr>
              <a:t>အဟန</a:t>
            </a:r>
            <a:r>
              <a:rPr lang="en-US" sz="2400" b="1" dirty="0">
                <a:solidFill>
                  <a:prstClr val="black"/>
                </a:solidFill>
                <a:latin typeface="Pyidaungsu"/>
                <a:ea typeface="Times New Roman"/>
              </a:rPr>
              <a:t>့်</a:t>
            </a:r>
            <a:r>
              <a:rPr lang="en-US" sz="2400" b="1" dirty="0" err="1">
                <a:solidFill>
                  <a:prstClr val="black"/>
                </a:solidFill>
                <a:latin typeface="Pyidaungsu"/>
                <a:ea typeface="Times New Roman"/>
              </a:rPr>
              <a:t>အတားဖြစ်စေသော</a:t>
            </a:r>
            <a:r>
              <a:rPr lang="en-US" sz="2400" b="1" dirty="0">
                <a:solidFill>
                  <a:prstClr val="black"/>
                </a:solidFill>
                <a:latin typeface="Pyidaungsu"/>
                <a:ea typeface="Times New Roman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Pyidaungsu"/>
                <a:ea typeface="Times New Roman"/>
              </a:rPr>
              <a:t>အကြောင်းအချက်မ</a:t>
            </a:r>
            <a:r>
              <a:rPr lang="en-US" sz="2400" b="1" dirty="0" err="1" smtClean="0">
                <a:solidFill>
                  <a:prstClr val="black"/>
                </a:solidFill>
                <a:latin typeface="Pyidaungsu"/>
                <a:ea typeface="Times New Roman"/>
              </a:rPr>
              <a:t>ျား</a:t>
            </a:r>
            <a:r>
              <a:rPr lang="en-US" sz="2400" b="1" dirty="0" smtClean="0">
                <a:solidFill>
                  <a:prstClr val="black"/>
                </a:solidFill>
                <a:latin typeface="Pyidaungsu"/>
                <a:ea typeface="Times New Roman"/>
              </a:rPr>
              <a:t> </a:t>
            </a:r>
            <a:endParaRPr lang="en-US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4724400"/>
            <a:ext cx="2847975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784598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612" y="2755392"/>
            <a:ext cx="1495996" cy="109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848" y="1609345"/>
            <a:ext cx="1508760" cy="1097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612" y="404955"/>
            <a:ext cx="1542860" cy="116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28575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837A-8E6C-4030-9622-C6B09AAEF3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1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3256" y="457200"/>
            <a:ext cx="8763000" cy="4760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marR="0" indent="-40005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latin typeface="Pyidaungsu"/>
                <a:ea typeface="Times New Roman"/>
                <a:cs typeface="Times New Roman"/>
              </a:rPr>
              <a:t>(</a:t>
            </a:r>
            <a:r>
              <a:rPr lang="en-US" dirty="0" smtClean="0">
                <a:latin typeface="Pyidaungsu"/>
                <a:ea typeface="Times New Roman"/>
                <a:cs typeface="Times New Roman"/>
              </a:rPr>
              <a:t>က) </a:t>
            </a:r>
            <a:r>
              <a:rPr lang="en-US" dirty="0" err="1" smtClean="0">
                <a:latin typeface="Times New Roman"/>
                <a:ea typeface="Times New Roman"/>
                <a:cs typeface="Times New Roman"/>
              </a:rPr>
              <a:t>Fertigation</a:t>
            </a:r>
            <a:r>
              <a:rPr lang="en-US" dirty="0" smtClean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စနစ်သည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်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လူ့ဝန်းကျင်တွ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င</a:t>
            </a:r>
            <a:r>
              <a:rPr lang="en-US" dirty="0" smtClean="0">
                <a:latin typeface="Pyidaungsu"/>
                <a:ea typeface="Times New Roman"/>
                <a:cs typeface="Times New Roman"/>
              </a:rPr>
              <a:t>် 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ရေသွင်းလ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ုပ်ငန်းအတွက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်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လိုအပ်သည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့်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လုပ်အားကို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လျှ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ော့ချနိုင်ပြီး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ရေသွင်းစနစ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်၏ 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Heavy work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များကို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လျော့ပါးစေနိုင်သည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်။</a:t>
            </a:r>
            <a:endParaRPr lang="en-US" sz="1400" dirty="0">
              <a:latin typeface="Calibri"/>
              <a:ea typeface="Times New Roman"/>
              <a:cs typeface="Times New Roman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latin typeface="Pyidaungsu"/>
                <a:ea typeface="Times New Roman"/>
                <a:cs typeface="Times New Roman"/>
              </a:rPr>
              <a:t>(</a:t>
            </a:r>
            <a:r>
              <a:rPr lang="en-US" dirty="0" smtClean="0">
                <a:latin typeface="Pyidaungsu"/>
                <a:ea typeface="Times New Roman"/>
                <a:cs typeface="Times New Roman"/>
              </a:rPr>
              <a:t>ခ)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အစက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်ခ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ျရ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ေသွင်းစနစ်ကြောင</a:t>
            </a:r>
            <a:r>
              <a:rPr lang="en-US" dirty="0" smtClean="0">
                <a:latin typeface="Pyidaungsu"/>
                <a:ea typeface="Times New Roman"/>
                <a:cs typeface="Times New Roman"/>
              </a:rPr>
              <a:t>့်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က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ုန်ကျစရိတ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်မ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ြင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့်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မားသော်လည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်းက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ုန်ကျမှုစရိတ်က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ိုပ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ြန်လည်ခြုံင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ုံ</a:t>
            </a:r>
            <a:endParaRPr lang="en-US" dirty="0" smtClean="0">
              <a:latin typeface="Pyidaungsu"/>
              <a:ea typeface="Times New Roman"/>
              <a:cs typeface="Times New Roman"/>
            </a:endParaRPr>
          </a:p>
          <a:p>
            <a:pPr marL="342900" marR="0" indent="-34290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smtClean="0">
                <a:latin typeface="Pyidaungsu"/>
                <a:ea typeface="Times New Roman"/>
                <a:cs typeface="Times New Roman"/>
              </a:rPr>
              <a:t>    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မ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ိစေသော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အကျိုးရလဒ်ကို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ရရှိစေနိုင်သည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်။</a:t>
            </a:r>
            <a:endParaRPr lang="en-US" sz="1400" dirty="0">
              <a:latin typeface="Calibri"/>
              <a:ea typeface="Times New Roman"/>
              <a:cs typeface="Times New Roman"/>
            </a:endParaRPr>
          </a:p>
          <a:p>
            <a:pPr marL="400050" marR="0" indent="-40005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latin typeface="Pyidaungsu"/>
                <a:ea typeface="Times New Roman"/>
                <a:cs typeface="Times New Roman"/>
              </a:rPr>
              <a:t>(</a:t>
            </a:r>
            <a:r>
              <a:rPr lang="en-US" dirty="0" smtClean="0">
                <a:latin typeface="Pyidaungsu"/>
                <a:ea typeface="Times New Roman"/>
                <a:cs typeface="Times New Roman"/>
              </a:rPr>
              <a:t>ဂ)န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ေရာဒေသတိုင</a:t>
            </a:r>
            <a:r>
              <a:rPr lang="en-US" dirty="0" smtClean="0">
                <a:latin typeface="Pyidaungsu"/>
                <a:ea typeface="Times New Roman"/>
                <a:cs typeface="Times New Roman"/>
              </a:rPr>
              <a:t>်း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-</a:t>
            </a:r>
            <a:r>
              <a:rPr lang="en-US" dirty="0" smtClean="0">
                <a:latin typeface="Pyidaungsu"/>
                <a:ea typeface="Times New Roman"/>
                <a:cs typeface="Times New Roman"/>
              </a:rPr>
              <a:t>ကမ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္ဘာ့ဖွံ့ဖြိုးဆ</a:t>
            </a:r>
            <a:r>
              <a:rPr lang="en-US" dirty="0" smtClean="0">
                <a:latin typeface="Pyidaungsu"/>
                <a:ea typeface="Times New Roman"/>
                <a:cs typeface="Times New Roman"/>
              </a:rPr>
              <a:t>ဲန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ိုင်ငံများ</a:t>
            </a:r>
            <a:r>
              <a:rPr lang="en-US" dirty="0" smtClean="0">
                <a:latin typeface="Pyidaungsu"/>
                <a:ea typeface="Times New Roman"/>
                <a:cs typeface="Times New Roman"/>
              </a:rPr>
              <a:t>၊ဖ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ွံ့ဖြိုးပြီးနိုင်ငံများနှင</a:t>
            </a:r>
            <a:r>
              <a:rPr lang="en-US" dirty="0" smtClean="0">
                <a:latin typeface="Pyidaungsu"/>
                <a:ea typeface="Times New Roman"/>
                <a:cs typeface="Times New Roman"/>
              </a:rPr>
              <a:t>့်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လက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်ရ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ှိအထူးစ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ီမ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ံခန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့်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ခွဲရ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ေးအတ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ွ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က</a:t>
            </a:r>
            <a:r>
              <a:rPr lang="en-US" dirty="0" smtClean="0">
                <a:latin typeface="Pyidaungsu"/>
                <a:ea typeface="Times New Roman"/>
                <a:cs typeface="Times New Roman"/>
              </a:rPr>
              <a:t>် 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စ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ိန်ခေ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ါ်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နေရသောဒေ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သ</a:t>
            </a:r>
            <a:r>
              <a:rPr lang="en-US" dirty="0" smtClean="0">
                <a:latin typeface="Pyidaungsu"/>
                <a:ea typeface="Times New Roman"/>
                <a:cs typeface="Times New Roman"/>
              </a:rPr>
              <a:t>(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ဒ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ုက္ခသယ်စခန်းများ</a:t>
            </a:r>
            <a:r>
              <a:rPr lang="en-US" dirty="0" smtClean="0">
                <a:latin typeface="Pyidaungsu"/>
                <a:ea typeface="Times New Roman"/>
                <a:cs typeface="Times New Roman"/>
              </a:rPr>
              <a:t>)၏ 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သ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ုံးရေအရင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်းအမ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ြစ်နှ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င</a:t>
            </a:r>
            <a:r>
              <a:rPr lang="en-US" dirty="0" smtClean="0">
                <a:latin typeface="Pyidaungsu"/>
                <a:ea typeface="Times New Roman"/>
                <a:cs typeface="Times New Roman"/>
              </a:rPr>
              <a:t>့် 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ဆက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်စပ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်ဆ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ွေးနွေးရန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် ပြဿ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နာများဖြစ်သည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်။</a:t>
            </a:r>
            <a:endParaRPr lang="en-US" sz="1400" dirty="0">
              <a:latin typeface="Calibri"/>
              <a:ea typeface="Times New Roman"/>
              <a:cs typeface="Times New Roman"/>
            </a:endParaRPr>
          </a:p>
          <a:p>
            <a:pPr marL="400050" marR="0" indent="-40005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dirty="0">
                <a:latin typeface="Pyidaungsu"/>
                <a:ea typeface="Times New Roman"/>
                <a:cs typeface="Times New Roman"/>
              </a:rPr>
              <a:t>(</a:t>
            </a:r>
            <a:r>
              <a:rPr lang="en-US" dirty="0" smtClean="0">
                <a:latin typeface="Pyidaungsu"/>
                <a:ea typeface="Times New Roman"/>
                <a:cs typeface="Times New Roman"/>
              </a:rPr>
              <a:t>ဃ)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က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ွဲပြားခြားနားသည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့် ကြွ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ယ်ဝမှု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၊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ပတ်ဝန်းကျင်အခြေအနေနှင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့်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နိုင်ငံရေးစနစ်ပုံစံများသည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်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ဖွံ့ဖြိုးဆဲနိုင်ငံများအတွင်း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ရေသုံးစွဲရေးအတွက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်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ခက်ခဲရ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ှုပ်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ထွေးသော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ပြဿ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နာမ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ျားအဖ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ြစ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်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တွေ့မြင်နေရသည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်</a:t>
            </a:r>
            <a:r>
              <a:rPr lang="en-US" dirty="0" smtClean="0">
                <a:latin typeface="Pyidaungsu"/>
                <a:ea typeface="Times New Roman"/>
                <a:cs typeface="Times New Roman"/>
              </a:rPr>
              <a:t>။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 </a:t>
            </a:r>
            <a:endParaRPr lang="en-US" sz="1400" dirty="0">
              <a:effectLst/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64"/>
          <a:stretch/>
        </p:blipFill>
        <p:spPr bwMode="auto">
          <a:xfrm>
            <a:off x="1978152" y="5306686"/>
            <a:ext cx="1828800" cy="129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4" y="5306686"/>
            <a:ext cx="1828800" cy="129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192" y="5313891"/>
            <a:ext cx="1554480" cy="1276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144" y="5353826"/>
            <a:ext cx="1828800" cy="124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367258"/>
            <a:ext cx="1828800" cy="1216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837A-8E6C-4030-9622-C6B09AAEF3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57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886075"/>
            <a:ext cx="2468563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039" y="4914772"/>
            <a:ext cx="2466975" cy="20850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917820"/>
            <a:ext cx="2619375" cy="195922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29496" y="1066800"/>
            <a:ext cx="7543800" cy="1915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 err="1">
                <a:latin typeface="Pyidaungsu"/>
                <a:ea typeface="Times New Roman"/>
                <a:cs typeface="Times New Roman"/>
              </a:rPr>
              <a:t>ရေသွင်းနည်းစနစ်တွင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် 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အဓိက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(၃)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မျိုးတွေ့နိုင်သည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်။</a:t>
            </a:r>
            <a:endParaRPr lang="en-US" sz="1400" dirty="0">
              <a:latin typeface="Calibri"/>
              <a:ea typeface="Times New Roman"/>
              <a:cs typeface="Times New Roman"/>
            </a:endParaRPr>
          </a:p>
          <a:p>
            <a:pPr algn="just">
              <a:lnSpc>
                <a:spcPct val="150000"/>
              </a:lnSpc>
            </a:pPr>
            <a:r>
              <a:rPr lang="en-US" sz="700" dirty="0">
                <a:latin typeface="Pyidaungsu"/>
                <a:ea typeface="Times New Roman"/>
                <a:cs typeface="Times New Roman"/>
              </a:rPr>
              <a:t> </a:t>
            </a:r>
            <a:endParaRPr lang="en-US" sz="1400" dirty="0">
              <a:latin typeface="Calibri"/>
              <a:ea typeface="Times New Roman"/>
              <a:cs typeface="Times New Roman"/>
            </a:endParaRPr>
          </a:p>
          <a:p>
            <a:pPr indent="457200" algn="just">
              <a:lnSpc>
                <a:spcPct val="150000"/>
              </a:lnSpc>
            </a:pPr>
            <a:r>
              <a:rPr lang="en-US" dirty="0">
                <a:latin typeface="Pyidaungsu"/>
                <a:ea typeface="Times New Roman"/>
                <a:cs typeface="Times New Roman"/>
              </a:rPr>
              <a:t>(က)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ရေဖြန်းစနစ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်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ရေသွင်းနည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်း</a:t>
            </a:r>
            <a:r>
              <a:rPr lang="en-US" dirty="0" smtClean="0">
                <a:latin typeface="Pyidaungsu"/>
                <a:ea typeface="Times New Roman"/>
                <a:cs typeface="Times New Roman"/>
              </a:rPr>
              <a:t>       - 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Sprinkler irrigation system</a:t>
            </a:r>
            <a:endParaRPr lang="en-US" sz="1400" dirty="0">
              <a:latin typeface="Calibri"/>
              <a:ea typeface="Times New Roman"/>
              <a:cs typeface="Times New Roman"/>
            </a:endParaRPr>
          </a:p>
          <a:p>
            <a:pPr indent="457200" algn="just">
              <a:lnSpc>
                <a:spcPct val="150000"/>
              </a:lnSpc>
            </a:pPr>
            <a:r>
              <a:rPr lang="en-US" dirty="0" smtClean="0">
                <a:latin typeface="Pyidaungsu"/>
                <a:ea typeface="Times New Roman"/>
                <a:cs typeface="Times New Roman"/>
              </a:rPr>
              <a:t>(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ခ) 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မျက်နှာပြင်ရေသွင်းနည်း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စနစ</a:t>
            </a:r>
            <a:r>
              <a:rPr lang="en-US" dirty="0" smtClean="0">
                <a:latin typeface="Pyidaungsu"/>
                <a:ea typeface="Times New Roman"/>
                <a:cs typeface="Times New Roman"/>
              </a:rPr>
              <a:t>်   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- 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Surface irrigation</a:t>
            </a:r>
            <a:endParaRPr lang="en-US" sz="1400" dirty="0">
              <a:latin typeface="Calibri"/>
              <a:ea typeface="Times New Roman"/>
              <a:cs typeface="Times New Roman"/>
            </a:endParaRPr>
          </a:p>
          <a:p>
            <a:pPr indent="457200" algn="just">
              <a:lnSpc>
                <a:spcPct val="150000"/>
              </a:lnSpc>
            </a:pPr>
            <a:r>
              <a:rPr lang="en-US" dirty="0" smtClean="0">
                <a:latin typeface="Pyidaungsu"/>
                <a:ea typeface="Times New Roman"/>
                <a:cs typeface="Times New Roman"/>
              </a:rPr>
              <a:t>(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ဂ) 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ရေအစက်ခ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ျ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ရေသွင်းနည်း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smtClean="0">
                <a:latin typeface="Pyidaungsu"/>
                <a:ea typeface="Times New Roman"/>
                <a:cs typeface="Times New Roman"/>
              </a:rPr>
              <a:t>       -  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Drip irrigation</a:t>
            </a:r>
            <a:endParaRPr lang="en-US" sz="1400" dirty="0"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1208" y="457200"/>
            <a:ext cx="6530955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ea typeface="Times New Roman"/>
                <a:cs typeface="Arial" pitchFamily="34" charset="0"/>
              </a:rPr>
              <a:t>Fertigation</a:t>
            </a:r>
            <a:r>
              <a:rPr lang="en-US" sz="2400" b="1" dirty="0" smtClean="0">
                <a:solidFill>
                  <a:prstClr val="black"/>
                </a:solidFill>
                <a:ea typeface="Times New Roman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အတွက</a:t>
            </a:r>
            <a:r>
              <a:rPr lang="en-US" sz="2400" b="1" dirty="0" smtClean="0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် </a:t>
            </a:r>
            <a:r>
              <a:rPr lang="en-US" sz="2400" b="1" dirty="0" err="1" smtClean="0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ရ</a:t>
            </a:r>
            <a:r>
              <a:rPr lang="en-US" sz="2400" b="1" dirty="0" err="1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ေသွင်းနည်း</a:t>
            </a:r>
            <a:r>
              <a:rPr lang="en-US" sz="2400" b="1" dirty="0" err="1" smtClean="0">
                <a:solidFill>
                  <a:prstClr val="black"/>
                </a:solidFill>
                <a:latin typeface="Pyidaungsu"/>
                <a:ea typeface="Times New Roman"/>
                <a:cs typeface="Times New Roman"/>
              </a:rPr>
              <a:t>စနစ်ရွေးချယ်ခြင်း</a:t>
            </a:r>
            <a:endParaRPr lang="en-US" sz="2400" b="1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040" y="3048000"/>
            <a:ext cx="2466975" cy="18478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" y="3048000"/>
            <a:ext cx="2705100" cy="16859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917820"/>
            <a:ext cx="2568887" cy="20248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837A-8E6C-4030-9622-C6B09AAEF32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008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258752"/>
            <a:ext cx="3200400" cy="1370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270944"/>
            <a:ext cx="2238375" cy="1426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270944"/>
            <a:ext cx="318135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399" y="457200"/>
            <a:ext cx="8867775" cy="2179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b="1" dirty="0" err="1">
                <a:latin typeface="Pyidaungsu"/>
                <a:ea typeface="Times New Roman"/>
                <a:cs typeface="Times New Roman"/>
              </a:rPr>
              <a:t>ရေသွင်းမှုစနစ်များသည</a:t>
            </a:r>
            <a:r>
              <a:rPr lang="en-US" sz="2400" b="1" dirty="0">
                <a:latin typeface="Pyidaungsu"/>
                <a:ea typeface="Times New Roman"/>
                <a:cs typeface="Times New Roman"/>
              </a:rPr>
              <a:t>် </a:t>
            </a:r>
            <a:r>
              <a:rPr lang="en-US" sz="2400" b="1" dirty="0" err="1">
                <a:latin typeface="Pyidaungsu"/>
                <a:ea typeface="Times New Roman"/>
                <a:cs typeface="Times New Roman"/>
              </a:rPr>
              <a:t>အခြေခံအားဖြင</a:t>
            </a:r>
            <a:r>
              <a:rPr lang="en-US" sz="2400" b="1" dirty="0">
                <a:latin typeface="Pyidaungsu"/>
                <a:ea typeface="Times New Roman"/>
                <a:cs typeface="Times New Roman"/>
              </a:rPr>
              <a:t>့်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-</a:t>
            </a:r>
            <a:endParaRPr lang="en-US" sz="1400" dirty="0">
              <a:latin typeface="Calibri"/>
              <a:ea typeface="Times New Roman"/>
              <a:cs typeface="Times New Roman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♠"/>
            </a:pPr>
            <a:r>
              <a:rPr lang="en-US" dirty="0" err="1">
                <a:latin typeface="Pyidaungsu"/>
                <a:ea typeface="Calibri"/>
                <a:cs typeface="Times New Roman"/>
              </a:rPr>
              <a:t>မြေအမျိုးအစား</a:t>
            </a:r>
            <a:r>
              <a:rPr lang="en-US" dirty="0">
                <a:latin typeface="Pyidaungsu"/>
                <a:ea typeface="Calibri"/>
                <a:cs typeface="Times New Roman"/>
              </a:rPr>
              <a:t> (</a:t>
            </a:r>
            <a:r>
              <a:rPr lang="en-US" dirty="0">
                <a:latin typeface="Times New Roman"/>
                <a:ea typeface="Calibri"/>
                <a:cs typeface="Times New Roman"/>
              </a:rPr>
              <a:t>Soil type)</a:t>
            </a:r>
            <a:endParaRPr lang="en-US" sz="1400" dirty="0">
              <a:latin typeface="Calibri"/>
              <a:ea typeface="Calibri"/>
              <a:cs typeface="Times New Roman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♠"/>
            </a:pPr>
            <a:r>
              <a:rPr lang="en-US" dirty="0" err="1">
                <a:latin typeface="Pyidaungsu"/>
                <a:ea typeface="Calibri"/>
                <a:cs typeface="Times New Roman"/>
              </a:rPr>
              <a:t>ဆင်ခြေလ</a:t>
            </a:r>
            <a:r>
              <a:rPr lang="en-US" dirty="0">
                <a:latin typeface="Pyidaungsu"/>
                <a:ea typeface="Calibri"/>
                <a:cs typeface="Times New Roman"/>
              </a:rPr>
              <a:t>ျှ</a:t>
            </a:r>
            <a:r>
              <a:rPr lang="en-US" dirty="0" err="1">
                <a:latin typeface="Pyidaungsu"/>
                <a:ea typeface="Calibri"/>
                <a:cs typeface="Times New Roman"/>
              </a:rPr>
              <a:t>ောအနေအထား</a:t>
            </a:r>
            <a:r>
              <a:rPr lang="en-US" dirty="0">
                <a:latin typeface="Pyidaungsu"/>
                <a:ea typeface="Calibri"/>
                <a:cs typeface="Times New Roman"/>
              </a:rPr>
              <a:t> (</a:t>
            </a:r>
            <a:r>
              <a:rPr lang="en-US" dirty="0">
                <a:latin typeface="Times New Roman"/>
                <a:ea typeface="Calibri"/>
                <a:cs typeface="Times New Roman"/>
              </a:rPr>
              <a:t>Field slope)</a:t>
            </a:r>
            <a:endParaRPr lang="en-US" sz="1400" dirty="0">
              <a:latin typeface="Calibri"/>
              <a:ea typeface="Calibri"/>
              <a:cs typeface="Times New Roman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♠"/>
            </a:pPr>
            <a:r>
              <a:rPr lang="en-US" dirty="0" err="1">
                <a:latin typeface="Pyidaungsu"/>
                <a:ea typeface="Calibri"/>
                <a:cs typeface="Times New Roman"/>
              </a:rPr>
              <a:t>မြေပြင်ပထဝီသဘာဝ</a:t>
            </a:r>
            <a:r>
              <a:rPr lang="en-US" dirty="0">
                <a:latin typeface="Pyidaungsu"/>
                <a:ea typeface="Calibri"/>
                <a:cs typeface="Times New Roman"/>
              </a:rPr>
              <a:t> (</a:t>
            </a:r>
            <a:r>
              <a:rPr lang="en-US" dirty="0" err="1">
                <a:latin typeface="Pyidaungsu"/>
                <a:ea typeface="Calibri"/>
                <a:cs typeface="Times New Roman"/>
              </a:rPr>
              <a:t>ကွန်တိုတည်ရှိမှု</a:t>
            </a:r>
            <a:r>
              <a:rPr lang="en-US" dirty="0">
                <a:latin typeface="Times New Roman"/>
                <a:ea typeface="Calibri"/>
                <a:cs typeface="Times New Roman"/>
              </a:rPr>
              <a:t>) Field geometry </a:t>
            </a:r>
            <a:endParaRPr lang="en-US" sz="1400" dirty="0">
              <a:latin typeface="Calibri"/>
              <a:ea typeface="Calibri"/>
              <a:cs typeface="Times New Roman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♠"/>
            </a:pPr>
            <a:r>
              <a:rPr lang="en-US" dirty="0" err="1">
                <a:latin typeface="Pyidaungsu"/>
                <a:ea typeface="Calibri"/>
                <a:cs typeface="Times New Roman"/>
              </a:rPr>
              <a:t>ရေအရင်းအမြစ</a:t>
            </a:r>
            <a:r>
              <a:rPr lang="en-US" dirty="0">
                <a:latin typeface="Pyidaungsu"/>
                <a:ea typeface="Calibri"/>
                <a:cs typeface="Times New Roman"/>
              </a:rPr>
              <a:t>် (</a:t>
            </a:r>
            <a:r>
              <a:rPr lang="en-US" dirty="0">
                <a:latin typeface="Times New Roman"/>
                <a:ea typeface="Calibri"/>
                <a:cs typeface="Times New Roman"/>
              </a:rPr>
              <a:t>Well capacity or surface water)</a:t>
            </a:r>
            <a:r>
              <a:rPr lang="en-US" dirty="0">
                <a:latin typeface="Pyidaungsu"/>
                <a:ea typeface="Calibri"/>
                <a:cs typeface="Times New Roman"/>
              </a:rPr>
              <a:t> </a:t>
            </a:r>
            <a:r>
              <a:rPr lang="en-US" dirty="0" err="1">
                <a:latin typeface="Pyidaungsu"/>
                <a:ea typeface="Calibri"/>
                <a:cs typeface="Times New Roman"/>
              </a:rPr>
              <a:t>စသည်တို့အပေ</a:t>
            </a:r>
            <a:r>
              <a:rPr lang="en-US" dirty="0">
                <a:latin typeface="Pyidaungsu"/>
                <a:ea typeface="Calibri"/>
                <a:cs typeface="Times New Roman"/>
              </a:rPr>
              <a:t>ါ် </a:t>
            </a:r>
            <a:r>
              <a:rPr lang="en-US" dirty="0" err="1">
                <a:latin typeface="Pyidaungsu"/>
                <a:ea typeface="Calibri"/>
                <a:cs typeface="Times New Roman"/>
              </a:rPr>
              <a:t>မူ</a:t>
            </a:r>
            <a:r>
              <a:rPr lang="en-US" dirty="0" err="1" smtClean="0">
                <a:latin typeface="Pyidaungsu"/>
                <a:ea typeface="Calibri"/>
                <a:cs typeface="Times New Roman"/>
              </a:rPr>
              <a:t>တည်ရွေးချယ်ရသည</a:t>
            </a:r>
            <a:r>
              <a:rPr lang="en-US" dirty="0" smtClean="0">
                <a:latin typeface="Pyidaungsu"/>
                <a:ea typeface="Calibri"/>
                <a:cs typeface="Times New Roman"/>
              </a:rPr>
              <a:t>်</a:t>
            </a:r>
            <a:endParaRPr lang="en-US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045333"/>
            <a:ext cx="2581275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00400"/>
            <a:ext cx="260985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04800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837A-8E6C-4030-9622-C6B09AAEF3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56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953000"/>
            <a:ext cx="2524125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953000"/>
            <a:ext cx="284797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953000"/>
            <a:ext cx="2628900" cy="167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481584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latin typeface="Pyidaungsu"/>
                <a:ea typeface="Times New Roman"/>
                <a:cs typeface="Times New Roman"/>
              </a:rPr>
              <a:t>ရေပေးသွင်းမှုနှင</a:t>
            </a:r>
            <a:r>
              <a:rPr lang="en-US" sz="2400" b="1" dirty="0">
                <a:latin typeface="Pyidaungsu"/>
                <a:ea typeface="Times New Roman"/>
                <a:cs typeface="Times New Roman"/>
              </a:rPr>
              <a:t>့် </a:t>
            </a:r>
            <a:r>
              <a:rPr lang="en-US" sz="2400" b="1" dirty="0" err="1">
                <a:latin typeface="Pyidaungsu"/>
                <a:ea typeface="Times New Roman"/>
                <a:cs typeface="Times New Roman"/>
              </a:rPr>
              <a:t>ဓါတ်မြေဩဇာ</a:t>
            </a:r>
            <a:r>
              <a:rPr lang="en-US" sz="2400" b="1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latin typeface="Pyidaungsu"/>
                <a:ea typeface="Times New Roman"/>
                <a:cs typeface="Times New Roman"/>
              </a:rPr>
              <a:t>ရောစပ်ထည</a:t>
            </a:r>
            <a:r>
              <a:rPr lang="en-US" sz="2400" b="1" dirty="0">
                <a:latin typeface="Pyidaungsu"/>
                <a:ea typeface="Times New Roman"/>
                <a:cs typeface="Times New Roman"/>
              </a:rPr>
              <a:t>့်</a:t>
            </a:r>
            <a:r>
              <a:rPr lang="en-US" sz="2400" b="1" dirty="0" err="1">
                <a:latin typeface="Pyidaungsu"/>
                <a:ea typeface="Times New Roman"/>
                <a:cs typeface="Times New Roman"/>
              </a:rPr>
              <a:t>ပေးမှု</a:t>
            </a:r>
            <a:r>
              <a:rPr lang="en-US" sz="2400" b="1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latin typeface="Pyidaungsu"/>
                <a:ea typeface="Times New Roman"/>
                <a:cs typeface="Times New Roman"/>
              </a:rPr>
              <a:t>ပုံစံတွင</a:t>
            </a:r>
            <a:r>
              <a:rPr lang="en-US" sz="2400" b="1" dirty="0" smtClean="0">
                <a:latin typeface="Pyidaungsu"/>
                <a:ea typeface="Times New Roman"/>
                <a:cs typeface="Times New Roman"/>
              </a:rPr>
              <a:t>်</a:t>
            </a:r>
            <a:endParaRPr lang="en-US" sz="2400" b="1" dirty="0">
              <a:latin typeface="Calibri"/>
              <a:ea typeface="Times New Roman"/>
              <a:cs typeface="Times New Roman"/>
            </a:endParaRP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Pyidaungsu"/>
                <a:ea typeface="Times New Roman"/>
                <a:cs typeface="Times New Roman"/>
              </a:rPr>
              <a:t>(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၁)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ဓါတ်မြေဩဇာနှုန်းထ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ားပ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ုံသ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ေတွက်ချက်ပ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ြီး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စဉ်ဆက်မပြတ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်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ထည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့်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ပေးမှု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(Continuous application</a:t>
            </a:r>
            <a:r>
              <a:rPr lang="en-US" dirty="0" smtClean="0">
                <a:latin typeface="Times New Roman"/>
                <a:ea typeface="Times New Roman"/>
                <a:cs typeface="Times New Roman"/>
              </a:rPr>
              <a:t>)</a:t>
            </a:r>
            <a:endParaRPr lang="en-US" sz="1400" dirty="0">
              <a:latin typeface="Calibri"/>
              <a:ea typeface="Times New Roman"/>
              <a:cs typeface="Times New Roman"/>
            </a:endParaRP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Pyidaungsu"/>
                <a:ea typeface="Times New Roman"/>
                <a:cs typeface="Times New Roman"/>
              </a:rPr>
              <a:t>(၂) 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ပထမအက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ြိမ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်ရ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ေသွင်းချိန်တွင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်ဓ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ါတ်မြေဩဇာမပါပဲ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နော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က်ပိုင်းရေသွင်းကြိမ်များမ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ှ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မြေဩဇ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ာထည</a:t>
            </a:r>
            <a:r>
              <a:rPr lang="en-US" dirty="0" smtClean="0">
                <a:latin typeface="Pyidaungsu"/>
                <a:ea typeface="Times New Roman"/>
                <a:cs typeface="Times New Roman"/>
              </a:rPr>
              <a:t>့် 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Pyidaungsu"/>
                <a:ea typeface="Times New Roman"/>
                <a:cs typeface="Times New Roman"/>
              </a:rPr>
              <a:t>      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သ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ွင်းခြင်း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(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Three – stage application</a:t>
            </a:r>
            <a:r>
              <a:rPr lang="en-US" dirty="0" smtClean="0">
                <a:latin typeface="Times New Roman"/>
                <a:ea typeface="Times New Roman"/>
                <a:cs typeface="Times New Roman"/>
              </a:rPr>
              <a:t>)</a:t>
            </a:r>
            <a:endParaRPr lang="en-US" sz="1400" dirty="0">
              <a:latin typeface="Calibri"/>
              <a:ea typeface="Times New Roman"/>
              <a:cs typeface="Times New Roman"/>
            </a:endParaRPr>
          </a:p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Pyidaungsu"/>
                <a:ea typeface="Times New Roman"/>
                <a:cs typeface="Times New Roman"/>
              </a:rPr>
              <a:t>(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၃)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ရေပမာဏက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ိုလ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ျော့ချပ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ြီးဓ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ါတ်မြေဩဇာနှင</a:t>
            </a:r>
            <a:r>
              <a:rPr lang="en-US" dirty="0" smtClean="0">
                <a:latin typeface="Pyidaungsu"/>
                <a:ea typeface="Times New Roman"/>
                <a:cs typeface="Times New Roman"/>
              </a:rPr>
              <a:t>့်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ရ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ေအချိူးက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ျ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ပေါင်းစပ်ပြီးမ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ှ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အပင်တွင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်ထ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ိုးသွင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်း</a:t>
            </a:r>
            <a:r>
              <a:rPr lang="en-US" dirty="0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ပေးသော</a:t>
            </a:r>
            <a:r>
              <a:rPr lang="en-US" dirty="0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smtClean="0">
                <a:latin typeface="Pyidaungsu"/>
                <a:ea typeface="Times New Roman"/>
                <a:cs typeface="Times New Roman"/>
              </a:rPr>
              <a:t> </a:t>
            </a:r>
          </a:p>
          <a:p>
            <a:pPr marL="45720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ပ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ုံစံ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( 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Proportional application</a:t>
            </a:r>
            <a:r>
              <a:rPr lang="en-US" dirty="0" smtClean="0">
                <a:latin typeface="Pyidaungsu"/>
                <a:ea typeface="Times New Roman"/>
                <a:cs typeface="Times New Roman"/>
              </a:rPr>
              <a:t>)</a:t>
            </a:r>
            <a:endParaRPr lang="en-US" sz="1400" dirty="0">
              <a:latin typeface="Calibri"/>
              <a:ea typeface="Times New Roman"/>
              <a:cs typeface="Times New Roman"/>
            </a:endParaRPr>
          </a:p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latin typeface="Pyidaungsu"/>
                <a:ea typeface="Times New Roman"/>
                <a:cs typeface="Times New Roman"/>
              </a:rPr>
              <a:t>(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၄)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ရေသွင်းရမည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့်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အကွက်ပမာဏအလိုက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်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ထည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့်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သွင်းရမည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့်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အာဟာရဓါတ်ကို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တွက်ချက</a:t>
            </a:r>
            <a:r>
              <a:rPr lang="en-US" dirty="0" smtClean="0">
                <a:latin typeface="Pyidaungsu"/>
                <a:ea typeface="Times New Roman"/>
                <a:cs typeface="Times New Roman"/>
              </a:rPr>
              <a:t>်၍ 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အ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ာဟာ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ရ</a:t>
            </a:r>
            <a:r>
              <a:rPr lang="en-US" dirty="0" smtClean="0">
                <a:latin typeface="Pyidaungsu"/>
                <a:ea typeface="Times New Roman"/>
                <a:cs typeface="Times New Roman"/>
              </a:rPr>
              <a:t>           </a:t>
            </a:r>
          </a:p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smtClean="0">
                <a:latin typeface="Pyidaungsu"/>
                <a:ea typeface="Times New Roman"/>
                <a:cs typeface="Times New Roman"/>
              </a:rPr>
              <a:t>     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အရည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် 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(Nutrient Solution)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အဖြစ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်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အသုံးပြုသောပုံစံ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(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Quantitive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application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) </a:t>
            </a:r>
            <a:r>
              <a:rPr lang="en-US" dirty="0" smtClean="0">
                <a:latin typeface="Pyidaungsu"/>
                <a:ea typeface="Times New Roman"/>
                <a:cs typeface="Times New Roman"/>
              </a:rPr>
              <a:t>  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မ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ျားအဖြစ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်  </a:t>
            </a:r>
            <a:endParaRPr lang="en-US" dirty="0" smtClean="0">
              <a:latin typeface="Pyidaungsu"/>
              <a:ea typeface="Times New Roman"/>
              <a:cs typeface="Times New Roman"/>
            </a:endParaRPr>
          </a:p>
          <a:p>
            <a:pPr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smtClean="0">
                <a:latin typeface="Pyidaungsu"/>
                <a:ea typeface="Times New Roman"/>
                <a:cs typeface="Times New Roman"/>
              </a:rPr>
              <a:t>    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အမ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ျိုးမျိုး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တွေ့ရှိနိုင်သည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်</a:t>
            </a:r>
            <a:r>
              <a:rPr lang="en-US" dirty="0" smtClean="0">
                <a:latin typeface="Pyidaungsu"/>
                <a:ea typeface="Times New Roman"/>
                <a:cs typeface="Times New Roman"/>
              </a:rPr>
              <a:t>။</a:t>
            </a:r>
            <a:endParaRPr lang="en-US" sz="1400" dirty="0"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837A-8E6C-4030-9622-C6B09AAEF32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4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3000" y="660651"/>
            <a:ext cx="3860352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/>
                <a:ea typeface="Times New Roman"/>
              </a:rPr>
              <a:t>Fertigation</a:t>
            </a:r>
            <a:r>
              <a:rPr lang="en-US" sz="2400" b="1" dirty="0">
                <a:latin typeface="Pyidaungsu"/>
                <a:ea typeface="Times New Roman"/>
              </a:rPr>
              <a:t> ၏ </a:t>
            </a:r>
            <a:r>
              <a:rPr lang="en-US" sz="2400" b="1" dirty="0" err="1">
                <a:latin typeface="Pyidaungsu"/>
                <a:ea typeface="Times New Roman"/>
              </a:rPr>
              <a:t>အရေးပါမ</a:t>
            </a:r>
            <a:r>
              <a:rPr lang="en-US" sz="2400" b="1" dirty="0" err="1" smtClean="0">
                <a:latin typeface="Pyidaungsu"/>
                <a:ea typeface="Times New Roman"/>
              </a:rPr>
              <a:t>ှုများ</a:t>
            </a:r>
            <a:r>
              <a:rPr lang="en-US" sz="2400" b="1" dirty="0" smtClean="0">
                <a:latin typeface="Pyidaungsu"/>
                <a:ea typeface="Times New Roman"/>
              </a:rPr>
              <a:t> </a:t>
            </a:r>
            <a:endParaRPr lang="en-US" sz="2400" b="1" dirty="0"/>
          </a:p>
        </p:txBody>
      </p:sp>
      <p:sp>
        <p:nvSpPr>
          <p:cNvPr id="4" name="Rectangle 3"/>
          <p:cNvSpPr/>
          <p:nvPr/>
        </p:nvSpPr>
        <p:spPr>
          <a:xfrm>
            <a:off x="215676" y="1287247"/>
            <a:ext cx="8763000" cy="4565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dirty="0" err="1">
                <a:latin typeface="Pyidaungsu"/>
                <a:ea typeface="Times New Roman"/>
                <a:cs typeface="Times New Roman"/>
              </a:rPr>
              <a:t>အကျိုးအမြတ်များမှာ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-</a:t>
            </a:r>
            <a:endParaRPr lang="en-US" sz="1400" dirty="0">
              <a:latin typeface="Calibri"/>
              <a:ea typeface="Times New Roman"/>
              <a:cs typeface="Times New Roman"/>
            </a:endParaRPr>
          </a:p>
          <a:p>
            <a:pPr lvl="1" algn="just">
              <a:lnSpc>
                <a:spcPct val="150000"/>
              </a:lnSpc>
            </a:pPr>
            <a:r>
              <a:rPr lang="en-US" dirty="0" smtClean="0">
                <a:latin typeface="Pyidaungsu"/>
                <a:ea typeface="Times New Roman"/>
                <a:cs typeface="Times New Roman"/>
              </a:rPr>
              <a:t>(</a:t>
            </a:r>
            <a:r>
              <a:rPr lang="en-US" dirty="0" smtClean="0">
                <a:latin typeface="Times New Roman"/>
                <a:ea typeface="Times New Roman"/>
                <a:cs typeface="Times New Roman"/>
              </a:rPr>
              <a:t>က</a:t>
            </a:r>
            <a:r>
              <a:rPr lang="en-US" dirty="0" smtClean="0">
                <a:latin typeface="Pyidaungsu"/>
                <a:ea typeface="Times New Roman"/>
                <a:cs typeface="Times New Roman"/>
              </a:rPr>
              <a:t>)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Fertigation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မှ မျှ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ော်မှန်းနိုင်သည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့်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အကျိုးအမြတ်များမှာ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-</a:t>
            </a:r>
            <a:endParaRPr lang="en-US" sz="1400" dirty="0">
              <a:latin typeface="Calibri"/>
              <a:ea typeface="Times New Roman"/>
              <a:cs typeface="Times New Roman"/>
            </a:endParaRPr>
          </a:p>
          <a:p>
            <a:pPr marL="742950" lvl="1" algn="just">
              <a:lnSpc>
                <a:spcPct val="150000"/>
              </a:lnSpc>
            </a:pPr>
            <a:r>
              <a:rPr lang="en-US" dirty="0">
                <a:latin typeface="Pyidaungsu"/>
                <a:ea typeface="Times New Roman"/>
                <a:cs typeface="Times New Roman"/>
              </a:rPr>
              <a:t>၁။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အာဟာရ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သုံးစွဲနိုင်မှု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တိုးတက်အောင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်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ဆောင်ရွက်နိုင်ခြင်း</a:t>
            </a:r>
            <a:endParaRPr lang="en-US" sz="1400" dirty="0">
              <a:latin typeface="Calibri"/>
              <a:ea typeface="Times New Roman"/>
              <a:cs typeface="Times New Roman"/>
            </a:endParaRPr>
          </a:p>
          <a:p>
            <a:pPr marL="742950" lvl="1" algn="just">
              <a:lnSpc>
                <a:spcPct val="150000"/>
              </a:lnSpc>
            </a:pPr>
            <a:r>
              <a:rPr lang="en-US" dirty="0">
                <a:latin typeface="Pyidaungsu"/>
                <a:ea typeface="Times New Roman"/>
                <a:cs typeface="Times New Roman"/>
              </a:rPr>
              <a:t>၂။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အပင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်၏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အာဟာရ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သယ်ဆောင်နိုင်မှု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(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uptake)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ပိုမိုလာခြင်း</a:t>
            </a:r>
            <a:endParaRPr lang="en-US" sz="1400" dirty="0">
              <a:latin typeface="Calibri"/>
              <a:ea typeface="Times New Roman"/>
              <a:cs typeface="Times New Roman"/>
            </a:endParaRPr>
          </a:p>
          <a:p>
            <a:pPr marL="742950" lvl="1" algn="just">
              <a:lnSpc>
                <a:spcPct val="150000"/>
              </a:lnSpc>
            </a:pPr>
            <a:r>
              <a:rPr lang="en-US" dirty="0">
                <a:latin typeface="Pyidaungsu"/>
                <a:ea typeface="Times New Roman"/>
                <a:cs typeface="Times New Roman"/>
              </a:rPr>
              <a:t>၃။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ဓါတ်မြေဩဇာ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သုံးစွဲရသည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့်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နှုန်းနှင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့်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ရေလိုအပ်ချက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်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လျော့နည်းခြင်း</a:t>
            </a:r>
            <a:endParaRPr lang="en-US" sz="1400" dirty="0">
              <a:latin typeface="Calibri"/>
              <a:ea typeface="Times New Roman"/>
              <a:cs typeface="Times New Roman"/>
            </a:endParaRPr>
          </a:p>
          <a:p>
            <a:pPr marL="742950" lvl="1" algn="just">
              <a:lnSpc>
                <a:spcPct val="150000"/>
              </a:lnSpc>
            </a:pPr>
            <a:r>
              <a:rPr lang="en-US" dirty="0">
                <a:latin typeface="Pyidaungsu"/>
                <a:ea typeface="Times New Roman"/>
                <a:cs typeface="Times New Roman"/>
              </a:rPr>
              <a:t>၄။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သွင်းရေနှင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့်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အတူ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အာဟာရများ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စိမ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့်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ဝင်ပျောက်ဆုံးမှု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(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leaching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)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လျော့နည်းစေခြင်း</a:t>
            </a:r>
            <a:endParaRPr lang="en-US" sz="1400" dirty="0">
              <a:latin typeface="Calibri"/>
              <a:ea typeface="Times New Roman"/>
              <a:cs typeface="Times New Roman"/>
            </a:endParaRPr>
          </a:p>
          <a:p>
            <a:pPr marL="742950" lvl="1" algn="just">
              <a:lnSpc>
                <a:spcPct val="150000"/>
              </a:lnSpc>
            </a:pPr>
            <a:r>
              <a:rPr lang="en-US" dirty="0">
                <a:latin typeface="Pyidaungsu"/>
                <a:ea typeface="Times New Roman"/>
                <a:cs typeface="Times New Roman"/>
              </a:rPr>
              <a:t>၅။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အပင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်၊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အရွက်နှင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့်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အမြစ်သို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့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ဆားငန်ဓါတ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်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စုပုံပြီး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ပျက်စီးစေခြင်းမ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ှ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ကာကွယ်နိုင်ခြင်း</a:t>
            </a:r>
            <a:endParaRPr lang="en-US" sz="1400" dirty="0">
              <a:latin typeface="Calibri"/>
              <a:ea typeface="Times New Roman"/>
              <a:cs typeface="Times New Roman"/>
            </a:endParaRPr>
          </a:p>
          <a:p>
            <a:pPr marL="971550" lvl="1" indent="-228600" algn="just">
              <a:lnSpc>
                <a:spcPct val="150000"/>
              </a:lnSpc>
            </a:pPr>
            <a:r>
              <a:rPr lang="en-US" dirty="0">
                <a:latin typeface="Pyidaungsu"/>
                <a:ea typeface="Times New Roman"/>
                <a:cs typeface="Times New Roman"/>
              </a:rPr>
              <a:t>၆။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ဓါတ်မြေဩဇ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ာထည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့်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ယာဉ်များ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မောင်းနှင်မှုကြောင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့်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အပေ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ါ်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ယ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ံမ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ြေမျက်နှာပြင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် </a:t>
            </a:r>
            <a:endParaRPr lang="en-US" dirty="0" smtClean="0">
              <a:latin typeface="Pyidaungsu"/>
              <a:ea typeface="Times New Roman"/>
              <a:cs typeface="Times New Roman"/>
            </a:endParaRPr>
          </a:p>
          <a:p>
            <a:pPr marL="971550" lvl="1" indent="-228600" algn="just">
              <a:lnSpc>
                <a:spcPct val="150000"/>
              </a:lnSpc>
            </a:pPr>
            <a:r>
              <a:rPr lang="en-US" dirty="0">
                <a:latin typeface="Pyidaungsu"/>
                <a:ea typeface="Times New Roman"/>
                <a:cs typeface="Times New Roman"/>
              </a:rPr>
              <a:t>	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သ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ိပ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်သည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်းမှုကို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လျော့ကျစေခြင်း</a:t>
            </a:r>
            <a:endParaRPr lang="en-US" sz="1400" dirty="0">
              <a:latin typeface="Calibri"/>
              <a:ea typeface="Times New Roman"/>
              <a:cs typeface="Times New Roman"/>
            </a:endParaRPr>
          </a:p>
          <a:p>
            <a:pPr marL="742950" lvl="1" algn="just">
              <a:lnSpc>
                <a:spcPct val="150000"/>
              </a:lnSpc>
            </a:pPr>
            <a:r>
              <a:rPr lang="en-US" dirty="0">
                <a:latin typeface="Pyidaungsu"/>
                <a:ea typeface="Times New Roman"/>
                <a:cs typeface="Times New Roman"/>
              </a:rPr>
              <a:t>၇။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ပေါင်းမြက်များ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စုပုံကျရောက်မှု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လျော့နည်းစေခြင်း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endParaRPr lang="en-US" sz="1400" dirty="0">
              <a:latin typeface="Calibri"/>
              <a:ea typeface="Times New Roman"/>
              <a:cs typeface="Times New Roman"/>
            </a:endParaRPr>
          </a:p>
          <a:p>
            <a:pPr marL="742950" lvl="1" algn="just">
              <a:lnSpc>
                <a:spcPct val="150000"/>
              </a:lnSpc>
            </a:pPr>
            <a:r>
              <a:rPr lang="en-US" dirty="0" err="1">
                <a:latin typeface="Pyidaungsu"/>
                <a:ea typeface="Times New Roman"/>
                <a:cs typeface="Times New Roman"/>
              </a:rPr>
              <a:t>စသည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့်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အကျိုးအမြတ်များ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ရရှိစေနိုင်သည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်။</a:t>
            </a:r>
            <a:endParaRPr lang="en-US" sz="1400" dirty="0">
              <a:effectLst/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800600"/>
            <a:ext cx="277177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57200"/>
            <a:ext cx="2803532" cy="1875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837A-8E6C-4030-9622-C6B09AAEF32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0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3400" y="533400"/>
            <a:ext cx="8382000" cy="3797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 smtClean="0">
                <a:latin typeface="Pyidaungsu"/>
                <a:ea typeface="Times New Roman"/>
                <a:cs typeface="Times New Roman"/>
              </a:rPr>
              <a:t>(</a:t>
            </a:r>
            <a:r>
              <a:rPr lang="en-US" dirty="0" smtClean="0">
                <a:latin typeface="Times New Roman"/>
                <a:ea typeface="Times New Roman"/>
                <a:cs typeface="Times New Roman"/>
              </a:rPr>
              <a:t>ခ</a:t>
            </a:r>
            <a:r>
              <a:rPr lang="en-US" dirty="0" smtClean="0">
                <a:latin typeface="Pyidaungsu"/>
                <a:ea typeface="Times New Roman"/>
                <a:cs typeface="Times New Roman"/>
              </a:rPr>
              <a:t>)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Fertigation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ကို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ပလပ်စတစ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်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ဖုံးလ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ွှ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မ်းဆောင်ရွက်ခြင်းဖြင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့်</a:t>
            </a:r>
            <a:endParaRPr lang="en-US" sz="1400" dirty="0">
              <a:latin typeface="Calibri"/>
              <a:ea typeface="Times New Roman"/>
              <a:cs typeface="Times New Roman"/>
            </a:endParaRPr>
          </a:p>
          <a:p>
            <a:pPr marL="28575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Pyidaungsu"/>
                <a:ea typeface="Times New Roman"/>
                <a:cs typeface="Times New Roman"/>
              </a:rPr>
              <a:t>၁။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မြေမျက်နှာပြင်မ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ှ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တိုက်ရိုက်ရေငွေ့ပျံဆုံးရှုံးမှုကို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ထိန်းချုပ်နိုင်ခြင်း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။</a:t>
            </a:r>
            <a:endParaRPr lang="en-US" sz="1400" dirty="0">
              <a:latin typeface="Calibri"/>
              <a:ea typeface="Times New Roman"/>
              <a:cs typeface="Times New Roman"/>
            </a:endParaRPr>
          </a:p>
          <a:p>
            <a:pPr marL="28575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Pyidaungsu"/>
                <a:ea typeface="Times New Roman"/>
                <a:cs typeface="Times New Roman"/>
              </a:rPr>
              <a:t>၂။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မြေမျက်နှာပြင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်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အပေ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ါ်လွှ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ာတွင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်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ဆားငန်ဓါတ်များ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စုပုံခြင်းကို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ထိန်းချုပ်နိုင်ခြင်း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။</a:t>
            </a:r>
            <a:endParaRPr lang="en-US" sz="1400" dirty="0">
              <a:latin typeface="Calibri"/>
              <a:ea typeface="Times New Roman"/>
              <a:cs typeface="Times New Roman"/>
            </a:endParaRPr>
          </a:p>
          <a:p>
            <a:pPr marL="28575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Pyidaungsu"/>
                <a:ea typeface="Times New Roman"/>
                <a:cs typeface="Times New Roman"/>
              </a:rPr>
              <a:t>၃။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ပေါင်းမြက်က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ျ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ရောက်မှု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ထိန်းချုပ်နိုင်ခြင်း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။</a:t>
            </a:r>
            <a:endParaRPr lang="en-US" sz="1400" dirty="0">
              <a:latin typeface="Calibri"/>
              <a:ea typeface="Times New Roman"/>
              <a:cs typeface="Times New Roman"/>
            </a:endParaRPr>
          </a:p>
          <a:p>
            <a:pPr marL="28575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Pyidaungsu"/>
                <a:ea typeface="Times New Roman"/>
                <a:cs typeface="Times New Roman"/>
              </a:rPr>
              <a:t>၄။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ပေါင်းသတ်ဆေး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သုံးစွဲမှု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လျှ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ော့ချနိုင်ခြင်း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။</a:t>
            </a:r>
            <a:endParaRPr lang="en-US" sz="1400" dirty="0">
              <a:latin typeface="Calibri"/>
              <a:ea typeface="Times New Roman"/>
              <a:cs typeface="Times New Roman"/>
            </a:endParaRPr>
          </a:p>
          <a:p>
            <a:pPr marL="28575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Pyidaungsu"/>
                <a:ea typeface="Times New Roman"/>
                <a:cs typeface="Times New Roman"/>
              </a:rPr>
              <a:t>၅။</a:t>
            </a:r>
            <a:r>
              <a:rPr lang="en-US" spc="-50" dirty="0">
                <a:latin typeface="Pyidaungsu"/>
                <a:ea typeface="Times New Roman"/>
                <a:cs typeface="Times New Roman"/>
              </a:rPr>
              <a:t>ဖောက်ထွင်းမြင်နိုင်သော </a:t>
            </a:r>
            <a:r>
              <a:rPr lang="en-US" spc="-50" dirty="0" err="1">
                <a:latin typeface="Pyidaungsu"/>
                <a:ea typeface="Times New Roman"/>
                <a:cs typeface="Times New Roman"/>
              </a:rPr>
              <a:t>ပလတ်စတစ်ကို</a:t>
            </a:r>
            <a:r>
              <a:rPr lang="en-US" spc="-50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spc="-50" dirty="0" err="1">
                <a:latin typeface="Pyidaungsu"/>
                <a:ea typeface="Times New Roman"/>
                <a:cs typeface="Times New Roman"/>
              </a:rPr>
              <a:t>မြေပြင်ဖုံးအဖြစ</a:t>
            </a:r>
            <a:r>
              <a:rPr lang="en-US" spc="-50" dirty="0">
                <a:latin typeface="Pyidaungsu"/>
                <a:ea typeface="Times New Roman"/>
                <a:cs typeface="Times New Roman"/>
              </a:rPr>
              <a:t>် </a:t>
            </a:r>
            <a:r>
              <a:rPr lang="en-US" spc="-50" dirty="0" err="1">
                <a:latin typeface="Pyidaungsu"/>
                <a:ea typeface="Times New Roman"/>
                <a:cs typeface="Times New Roman"/>
              </a:rPr>
              <a:t>အသုံးပြုခဲ့လ</a:t>
            </a:r>
            <a:r>
              <a:rPr lang="en-US" spc="-50" dirty="0">
                <a:latin typeface="Pyidaungsu"/>
                <a:ea typeface="Times New Roman"/>
                <a:cs typeface="Times New Roman"/>
              </a:rPr>
              <a:t>ျှင် </a:t>
            </a:r>
            <a:r>
              <a:rPr lang="en-US" spc="-50" dirty="0" err="1">
                <a:latin typeface="Pyidaungsu"/>
                <a:ea typeface="Times New Roman"/>
                <a:cs typeface="Times New Roman"/>
              </a:rPr>
              <a:t>မြေတွင်း</a:t>
            </a:r>
            <a:r>
              <a:rPr lang="en-US" spc="-50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spc="-50" dirty="0" err="1">
                <a:latin typeface="Pyidaungsu"/>
                <a:ea typeface="Times New Roman"/>
                <a:cs typeface="Times New Roman"/>
              </a:rPr>
              <a:t>အပူချိန</a:t>
            </a:r>
            <a:r>
              <a:rPr lang="en-US" spc="-50" dirty="0">
                <a:latin typeface="Pyidaungsu"/>
                <a:ea typeface="Times New Roman"/>
                <a:cs typeface="Times New Roman"/>
              </a:rPr>
              <a:t>်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မြင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့်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လာစေခြင်း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။</a:t>
            </a:r>
            <a:endParaRPr lang="en-US" sz="1400" dirty="0">
              <a:latin typeface="Calibri"/>
              <a:ea typeface="Times New Roman"/>
              <a:cs typeface="Times New Roman"/>
            </a:endParaRPr>
          </a:p>
          <a:p>
            <a:pPr marL="28575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514350" algn="l"/>
              </a:tabLst>
            </a:pPr>
            <a:r>
              <a:rPr lang="en-US" dirty="0">
                <a:latin typeface="Pyidaungsu"/>
                <a:ea typeface="Times New Roman"/>
                <a:cs typeface="Times New Roman"/>
              </a:rPr>
              <a:t>၆။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ရောင်ပြန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်/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အရောင်ဖုံး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(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reflecting cover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)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ကို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အသုံးပြုခဲ့လ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ျှင်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မြေတွင်းအပူချိန်ကို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လျော့ကျစေခြင်း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စသည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့်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အကျိုးကျေးဇူးများ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ရရှိစေနိုင်သည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်။</a:t>
            </a:r>
            <a:endParaRPr lang="en-US" sz="1400" dirty="0">
              <a:effectLst/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53000"/>
            <a:ext cx="3200400" cy="1834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953000"/>
            <a:ext cx="2819400" cy="1834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953000"/>
            <a:ext cx="3124200" cy="1834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837A-8E6C-4030-9622-C6B09AAEF32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10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7472" y="304800"/>
            <a:ext cx="8534400" cy="5493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514350" algn="l"/>
              </a:tabLst>
            </a:pPr>
            <a:r>
              <a:rPr lang="en-US" dirty="0" smtClean="0">
                <a:latin typeface="Pyidaungsu"/>
                <a:ea typeface="Times New Roman"/>
                <a:cs typeface="Times New Roman"/>
              </a:rPr>
              <a:t>(</a:t>
            </a:r>
            <a:r>
              <a:rPr lang="en-US" dirty="0" smtClean="0">
                <a:latin typeface="Times New Roman"/>
                <a:ea typeface="Times New Roman"/>
                <a:cs typeface="Times New Roman"/>
              </a:rPr>
              <a:t>ဂ</a:t>
            </a:r>
            <a:r>
              <a:rPr lang="en-US" dirty="0" smtClean="0">
                <a:latin typeface="Pyidaungsu"/>
                <a:ea typeface="Times New Roman"/>
                <a:cs typeface="Times New Roman"/>
              </a:rPr>
              <a:t>)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မြေအောက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်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အစက်ခ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ျ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ရေသွင်းစနစ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် 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Subsurface drip irrigation (SDI)</a:t>
            </a:r>
            <a:endParaRPr lang="en-US" sz="1400" dirty="0">
              <a:latin typeface="Calibri"/>
              <a:ea typeface="Times New Roman"/>
              <a:cs typeface="Times New Roman"/>
            </a:endParaRPr>
          </a:p>
          <a:p>
            <a:pPr marL="28575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514350" algn="l"/>
              </a:tabLst>
            </a:pPr>
            <a:r>
              <a:rPr lang="en-US" dirty="0">
                <a:latin typeface="Pyidaungsu"/>
                <a:ea typeface="Times New Roman"/>
                <a:cs typeface="Times New Roman"/>
              </a:rPr>
              <a:t>၁။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ရေငွေ့ပျံမှုဖြင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့်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ရေဆုံးရှုံးမှုကို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ထိန်းချုပ်နိုင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်၍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သီးနှံပင်မ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ှ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ရေအသုံးချမှုစွမ်းအင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်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ပိုရရှိသည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်။ </a:t>
            </a:r>
            <a:endParaRPr lang="en-US" dirty="0" smtClean="0">
              <a:latin typeface="Pyidaungsu"/>
              <a:ea typeface="Times New Roman"/>
              <a:cs typeface="Times New Roman"/>
            </a:endParaRPr>
          </a:p>
          <a:p>
            <a:pPr marL="28575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514350" algn="l"/>
              </a:tabLst>
            </a:pP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smtClean="0">
                <a:latin typeface="Pyidaungsu"/>
                <a:ea typeface="Times New Roman"/>
                <a:cs typeface="Times New Roman"/>
              </a:rPr>
              <a:t>    (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Increase water use efficiency)</a:t>
            </a:r>
            <a:endParaRPr lang="en-US" sz="1400" dirty="0">
              <a:latin typeface="Calibri"/>
              <a:ea typeface="Times New Roman"/>
              <a:cs typeface="Times New Roman"/>
            </a:endParaRPr>
          </a:p>
          <a:p>
            <a:pPr marL="28575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514350" algn="l"/>
              </a:tabLst>
            </a:pPr>
            <a:r>
              <a:rPr lang="en-US" dirty="0">
                <a:latin typeface="Pyidaungsu"/>
                <a:ea typeface="Times New Roman"/>
                <a:cs typeface="Times New Roman"/>
              </a:rPr>
              <a:t>၂။ </a:t>
            </a:r>
            <a:r>
              <a:rPr lang="en-US" dirty="0">
                <a:latin typeface="Times New Roman" pitchFamily="18" charset="0"/>
                <a:ea typeface="Times New Roman"/>
                <a:cs typeface="Times New Roman" pitchFamily="18" charset="0"/>
              </a:rPr>
              <a:t>recycled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-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ပြန်လည်သန</a:t>
            </a:r>
            <a:r>
              <a:rPr lang="en-US" dirty="0" smtClean="0">
                <a:latin typeface="Pyidaungsu"/>
                <a:ea typeface="Times New Roman"/>
                <a:cs typeface="Times New Roman"/>
              </a:rPr>
              <a:t>့်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စ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င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်အသုံးပြုသော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Times New Roman"/>
                <a:cs typeface="Times New Roman"/>
              </a:rPr>
              <a:t>seawage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 water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(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စွန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့်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ပစ်ရေ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)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များမ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ှ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အပင်ရောဂ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ါ </a:t>
            </a:r>
            <a:endParaRPr lang="en-US" dirty="0" smtClean="0">
              <a:latin typeface="Pyidaungsu"/>
              <a:ea typeface="Times New Roman"/>
              <a:cs typeface="Times New Roman"/>
            </a:endParaRPr>
          </a:p>
          <a:p>
            <a:pPr marL="28575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514350" algn="l"/>
              </a:tabLst>
            </a:pP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smtClean="0">
                <a:latin typeface="Pyidaungsu"/>
                <a:ea typeface="Times New Roman"/>
                <a:cs typeface="Times New Roman"/>
              </a:rPr>
              <a:t>   </a:t>
            </a:r>
            <a:r>
              <a:rPr lang="en-US" dirty="0" smtClean="0">
                <a:latin typeface="Times New Roman"/>
                <a:ea typeface="Times New Roman"/>
                <a:cs typeface="Times New Roman"/>
              </a:rPr>
              <a:t>(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pathogens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)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များ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ပွားများမှုကို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ဟန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့်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တားနိုင်သည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်။</a:t>
            </a:r>
            <a:endParaRPr lang="en-US" sz="1400" dirty="0">
              <a:latin typeface="Calibri"/>
              <a:ea typeface="Times New Roman"/>
              <a:cs typeface="Times New Roman"/>
            </a:endParaRPr>
          </a:p>
          <a:p>
            <a:pPr marL="28575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514350" algn="l"/>
              </a:tabLst>
            </a:pPr>
            <a:r>
              <a:rPr lang="en-US" dirty="0">
                <a:latin typeface="Pyidaungsu"/>
                <a:ea typeface="Times New Roman"/>
                <a:cs typeface="Times New Roman"/>
              </a:rPr>
              <a:t>၃။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နံနက်စောစော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ဆီးနှင်းကြောင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့်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အပင်များ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ပျက်စီးမှုကို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လွတ်မြောက်စေသည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်။</a:t>
            </a:r>
            <a:endParaRPr lang="en-US" sz="1400" dirty="0">
              <a:latin typeface="Calibri"/>
              <a:ea typeface="Times New Roman"/>
              <a:cs typeface="Times New Roman"/>
            </a:endParaRPr>
          </a:p>
          <a:p>
            <a:pPr marL="28575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514350" algn="l"/>
              </a:tabLst>
            </a:pPr>
            <a:r>
              <a:rPr lang="en-US" dirty="0">
                <a:latin typeface="Pyidaungsu"/>
                <a:ea typeface="Times New Roman"/>
                <a:cs typeface="Times New Roman"/>
              </a:rPr>
              <a:t>၄။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မြေပြင်ကပ်လျက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်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သီးနှံများ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ခြောက်သွေ့ပြီး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>
                <a:latin typeface="Times New Roman"/>
                <a:ea typeface="Times New Roman"/>
                <a:cs typeface="Times New Roman"/>
              </a:rPr>
              <a:t>fruit disease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ဖြစ်မှုကို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လျော့နည်း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endParaRPr lang="en-US" dirty="0" smtClean="0">
              <a:latin typeface="Pyidaungsu"/>
              <a:ea typeface="Times New Roman"/>
              <a:cs typeface="Times New Roman"/>
            </a:endParaRPr>
          </a:p>
          <a:p>
            <a:pPr marL="28575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514350" algn="l"/>
              </a:tabLst>
            </a:pPr>
            <a:r>
              <a:rPr lang="en-US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smtClean="0">
                <a:latin typeface="Pyidaungsu"/>
                <a:ea typeface="Times New Roman"/>
                <a:cs typeface="Times New Roman"/>
              </a:rPr>
              <a:t>  </a:t>
            </a:r>
            <a:r>
              <a:rPr lang="en-US" dirty="0" err="1" smtClean="0">
                <a:latin typeface="Pyidaungsu"/>
                <a:ea typeface="Times New Roman"/>
                <a:cs typeface="Times New Roman"/>
              </a:rPr>
              <a:t>စ</a:t>
            </a:r>
            <a:r>
              <a:rPr lang="en-US" dirty="0" err="1">
                <a:latin typeface="Pyidaungsu"/>
                <a:ea typeface="Times New Roman"/>
                <a:cs typeface="Times New Roman"/>
              </a:rPr>
              <a:t>ေနိုင်သည</a:t>
            </a:r>
            <a:r>
              <a:rPr lang="en-US" dirty="0">
                <a:latin typeface="Pyidaungsu"/>
                <a:ea typeface="Times New Roman"/>
                <a:cs typeface="Times New Roman"/>
              </a:rPr>
              <a:t>်</a:t>
            </a:r>
            <a:r>
              <a:rPr lang="en-US" dirty="0" smtClean="0">
                <a:latin typeface="Pyidaungsu"/>
                <a:ea typeface="Times New Roman"/>
                <a:cs typeface="Times New Roman"/>
              </a:rPr>
              <a:t>။</a:t>
            </a:r>
          </a:p>
          <a:p>
            <a:pPr lvl="0" algn="just">
              <a:lnSpc>
                <a:spcPct val="150000"/>
              </a:lnSpc>
              <a:tabLst>
                <a:tab pos="514350" algn="l"/>
              </a:tabLst>
            </a:pP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ဃ</a:t>
            </a:r>
            <a:r>
              <a:rPr lang="en-US" dirty="0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) </a:t>
            </a:r>
            <a:r>
              <a:rPr lang="en-US" dirty="0" err="1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ရေကိုအကျိုးရှိစွာ</a:t>
            </a:r>
            <a:r>
              <a:rPr lang="en-US" dirty="0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အသုံးပြုနိုင်စွမ်းအား</a:t>
            </a:r>
            <a:endParaRPr lang="en-US" sz="1400" dirty="0">
              <a:solidFill>
                <a:srgbClr val="000000"/>
              </a:solidFill>
              <a:latin typeface="Calibri"/>
              <a:ea typeface="Times New Roman"/>
              <a:cs typeface="Times New Roman"/>
            </a:endParaRPr>
          </a:p>
          <a:p>
            <a:pPr marL="742950" lvl="1" indent="-285750" algn="just">
              <a:lnSpc>
                <a:spcPct val="150000"/>
              </a:lnSpc>
              <a:buFont typeface="Wingdings" pitchFamily="2" charset="2"/>
              <a:buChar char="§"/>
              <a:tabLst>
                <a:tab pos="514350" algn="l"/>
              </a:tabLst>
            </a:pPr>
            <a:r>
              <a:rPr lang="en-US" dirty="0" err="1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နေ့စဉ်အပင်မှလိုအပ်သည</a:t>
            </a:r>
            <a:r>
              <a:rPr lang="en-US" dirty="0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့်</a:t>
            </a:r>
            <a:r>
              <a:rPr lang="en-US" dirty="0" err="1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ရေနှင</a:t>
            </a:r>
            <a:r>
              <a:rPr lang="en-US" dirty="0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့်</a:t>
            </a:r>
            <a:r>
              <a:rPr lang="en-US" dirty="0" err="1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အပင်အာဟာရဓါတ်ကိုပုံမှန်ဖြည</a:t>
            </a:r>
            <a:r>
              <a:rPr lang="en-US" dirty="0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့်</a:t>
            </a:r>
            <a:r>
              <a:rPr lang="en-US" dirty="0" err="1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ဆည်း</a:t>
            </a:r>
            <a:r>
              <a:rPr lang="en-US" dirty="0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ပေးနိုင်ခြင်း</a:t>
            </a:r>
            <a:r>
              <a:rPr lang="en-US" dirty="0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၊ </a:t>
            </a:r>
          </a:p>
          <a:p>
            <a:pPr marL="742950" lvl="1" indent="-285750" algn="just">
              <a:lnSpc>
                <a:spcPct val="150000"/>
              </a:lnSpc>
              <a:buFont typeface="Wingdings" pitchFamily="2" charset="2"/>
              <a:buChar char="§"/>
              <a:tabLst>
                <a:tab pos="514350" algn="l"/>
              </a:tabLst>
            </a:pPr>
            <a:r>
              <a:rPr lang="en-US" dirty="0" err="1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ရေငွေ့ပျံဆုံးရှုံးမှု</a:t>
            </a:r>
            <a:r>
              <a:rPr lang="en-US" dirty="0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လုံးဝတားဆီးနိုင်ခြင်း</a:t>
            </a:r>
            <a:r>
              <a:rPr lang="en-US" dirty="0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 </a:t>
            </a:r>
          </a:p>
          <a:p>
            <a:pPr lvl="0" algn="just">
              <a:lnSpc>
                <a:spcPct val="150000"/>
              </a:lnSpc>
              <a:tabLst>
                <a:tab pos="514350" algn="l"/>
              </a:tabLst>
            </a:pPr>
            <a:r>
              <a:rPr lang="en-US" dirty="0" err="1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အပင်တို</a:t>
            </a:r>
            <a:r>
              <a:rPr lang="en-US" dirty="0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့၏ </a:t>
            </a:r>
            <a:r>
              <a:rPr lang="en-US" dirty="0" err="1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ကြီးထွားဖွံ့ဖြိုးမှု</a:t>
            </a:r>
            <a:r>
              <a:rPr lang="en-US" dirty="0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အဆင</a:t>
            </a:r>
            <a:r>
              <a:rPr lang="en-US" dirty="0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့်</a:t>
            </a:r>
            <a:r>
              <a:rPr lang="en-US" dirty="0" err="1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အလိုက</a:t>
            </a:r>
            <a:r>
              <a:rPr lang="en-US" dirty="0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် </a:t>
            </a:r>
            <a:r>
              <a:rPr lang="en-US" dirty="0" err="1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အကျိုးရှိစွာ</a:t>
            </a:r>
            <a:r>
              <a:rPr lang="en-US" dirty="0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အသုံးပြုနိုင်စွမ်း</a:t>
            </a:r>
            <a:r>
              <a:rPr lang="en-US" dirty="0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ရရှိစေနိုင်သည</a:t>
            </a:r>
            <a:r>
              <a:rPr lang="en-US" dirty="0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်။</a:t>
            </a:r>
            <a:endParaRPr lang="en-US" sz="1400" dirty="0">
              <a:solidFill>
                <a:srgbClr val="000000"/>
              </a:solidFill>
              <a:latin typeface="Calibri"/>
              <a:ea typeface="Times New Roman"/>
              <a:cs typeface="Times New Roman"/>
            </a:endParaRPr>
          </a:p>
          <a:p>
            <a:pPr lvl="0" algn="just">
              <a:lnSpc>
                <a:spcPct val="150000"/>
              </a:lnSpc>
              <a:tabLst>
                <a:tab pos="514350" algn="l"/>
              </a:tabLst>
            </a:pPr>
            <a:r>
              <a:rPr lang="en-US" dirty="0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	</a:t>
            </a:r>
            <a:endParaRPr lang="en-US" sz="1400" dirty="0">
              <a:effectLst/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257800"/>
            <a:ext cx="2762250" cy="16922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786" y="5181600"/>
            <a:ext cx="3105150" cy="16779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5295900"/>
            <a:ext cx="3200400" cy="1714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837A-8E6C-4030-9622-C6B09AAEF32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2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0" y="459787"/>
            <a:ext cx="7772400" cy="83561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anchor="t">
            <a:spAutoFit/>
          </a:bodyPr>
          <a:lstStyle/>
          <a:p>
            <a:pPr algn="ctr">
              <a:lnSpc>
                <a:spcPct val="115000"/>
              </a:lnSpc>
              <a:tabLst>
                <a:tab pos="514350" algn="l"/>
              </a:tabLst>
            </a:pPr>
            <a:r>
              <a:rPr lang="en-US" sz="2400" b="1" dirty="0" err="1">
                <a:latin typeface="Pyidaungsu"/>
                <a:ea typeface="Times New Roman"/>
                <a:cs typeface="Times New Roman"/>
              </a:rPr>
              <a:t>ကွဲပြားသော</a:t>
            </a:r>
            <a:r>
              <a:rPr lang="en-US" sz="2400" b="1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latin typeface="Pyidaungsu"/>
                <a:ea typeface="Times New Roman"/>
                <a:cs typeface="Times New Roman"/>
              </a:rPr>
              <a:t>သီးနှံအလိုက</a:t>
            </a:r>
            <a:r>
              <a:rPr lang="en-US" sz="2400" b="1" dirty="0">
                <a:latin typeface="Pyidaungsu"/>
                <a:ea typeface="Times New Roman"/>
                <a:cs typeface="Times New Roman"/>
              </a:rPr>
              <a:t>် </a:t>
            </a:r>
            <a:r>
              <a:rPr lang="en-US" sz="2400" b="1" dirty="0" err="1">
                <a:latin typeface="Pyidaungsu"/>
                <a:ea typeface="Times New Roman"/>
                <a:cs typeface="Times New Roman"/>
              </a:rPr>
              <a:t>သင</a:t>
            </a:r>
            <a:r>
              <a:rPr lang="en-US" sz="2400" b="1" dirty="0">
                <a:latin typeface="Pyidaungsu"/>
                <a:ea typeface="Times New Roman"/>
                <a:cs typeface="Times New Roman"/>
              </a:rPr>
              <a:t>့်</a:t>
            </a:r>
            <a:r>
              <a:rPr lang="en-US" sz="2400" b="1" dirty="0" err="1">
                <a:latin typeface="Pyidaungsu"/>
                <a:ea typeface="Times New Roman"/>
                <a:cs typeface="Times New Roman"/>
              </a:rPr>
              <a:t>တော်သည</a:t>
            </a:r>
            <a:r>
              <a:rPr lang="en-US" sz="2400" b="1" dirty="0">
                <a:latin typeface="Pyidaungsu"/>
                <a:ea typeface="Times New Roman"/>
                <a:cs typeface="Times New Roman"/>
              </a:rPr>
              <a:t>့် </a:t>
            </a:r>
            <a:r>
              <a:rPr lang="en-US" sz="2400" b="1" dirty="0" err="1">
                <a:latin typeface="Pyidaungsu"/>
                <a:ea typeface="Times New Roman"/>
                <a:cs typeface="Times New Roman"/>
              </a:rPr>
              <a:t>ရေသွင်းစနစ်များ</a:t>
            </a:r>
            <a:endParaRPr lang="en-US" sz="2400" b="1" dirty="0">
              <a:latin typeface="Calibri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tabLst>
                <a:tab pos="514350" algn="l"/>
              </a:tabLst>
            </a:pPr>
            <a:r>
              <a:rPr lang="en-US" dirty="0">
                <a:latin typeface="Pyidaungsu"/>
                <a:ea typeface="Times New Roman"/>
                <a:cs typeface="Times New Roman"/>
              </a:rPr>
              <a:t> </a:t>
            </a:r>
            <a:endParaRPr lang="en-US" sz="1400" dirty="0">
              <a:effectLst/>
              <a:latin typeface="Calibri"/>
              <a:ea typeface="Times New Roman"/>
              <a:cs typeface="Times New Roman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1036523"/>
              </p:ext>
            </p:extLst>
          </p:nvPr>
        </p:nvGraphicFramePr>
        <p:xfrm>
          <a:off x="533400" y="1371600"/>
          <a:ext cx="8229600" cy="502920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679925"/>
                <a:gridCol w="3632714"/>
                <a:gridCol w="3916961"/>
              </a:tblGrid>
              <a:tr h="3194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4350" algn="l"/>
                        </a:tabLst>
                      </a:pPr>
                      <a:r>
                        <a:rPr lang="en-US" sz="2000" dirty="0" err="1">
                          <a:effectLst/>
                        </a:rPr>
                        <a:t>စဉ</a:t>
                      </a:r>
                      <a:r>
                        <a:rPr lang="en-US" sz="2000" dirty="0">
                          <a:effectLst/>
                        </a:rPr>
                        <a:t>်</a:t>
                      </a:r>
                      <a:endParaRPr lang="en-US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4350" algn="l"/>
                        </a:tabLst>
                      </a:pPr>
                      <a:r>
                        <a:rPr lang="en-US" sz="2000" dirty="0" err="1">
                          <a:effectLst/>
                        </a:rPr>
                        <a:t>ရေသွင်းနည်းစနစ</a:t>
                      </a:r>
                      <a:r>
                        <a:rPr lang="en-US" sz="2000" dirty="0">
                          <a:effectLst/>
                        </a:rPr>
                        <a:t>်</a:t>
                      </a:r>
                      <a:endParaRPr lang="en-US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4350" algn="l"/>
                        </a:tabLst>
                      </a:pPr>
                      <a:r>
                        <a:rPr lang="en-US" sz="2000" dirty="0" err="1">
                          <a:effectLst/>
                        </a:rPr>
                        <a:t>သီးနှံများ</a:t>
                      </a:r>
                      <a:endParaRPr lang="en-US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4350" algn="l"/>
                        </a:tabLst>
                      </a:pPr>
                      <a:r>
                        <a:rPr lang="en-US" sz="2000">
                          <a:effectLst/>
                        </a:rPr>
                        <a:t>၁။</a:t>
                      </a:r>
                      <a:endParaRPr lang="en-US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4350" algn="l"/>
                        </a:tabLst>
                      </a:pPr>
                      <a:r>
                        <a:rPr lang="en-US" sz="2000" dirty="0" err="1">
                          <a:effectLst/>
                        </a:rPr>
                        <a:t>ရေလ</a:t>
                      </a:r>
                      <a:r>
                        <a:rPr lang="en-US" sz="2000" dirty="0">
                          <a:effectLst/>
                        </a:rPr>
                        <a:t>ွှ</a:t>
                      </a:r>
                      <a:r>
                        <a:rPr lang="en-US" sz="2000" dirty="0" err="1">
                          <a:effectLst/>
                        </a:rPr>
                        <a:t>မ်းသွင်းစနစ</a:t>
                      </a:r>
                      <a:r>
                        <a:rPr lang="en-US" sz="2000" dirty="0">
                          <a:effectLst/>
                        </a:rPr>
                        <a:t>်</a:t>
                      </a:r>
                      <a:endParaRPr lang="en-US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4350" algn="l"/>
                        </a:tabLst>
                      </a:pPr>
                      <a:r>
                        <a:rPr lang="en-US" sz="2000" dirty="0" err="1">
                          <a:effectLst/>
                        </a:rPr>
                        <a:t>စပါး</a:t>
                      </a:r>
                      <a:r>
                        <a:rPr lang="en-US" sz="2000" dirty="0">
                          <a:effectLst/>
                        </a:rPr>
                        <a:t>၊ </a:t>
                      </a:r>
                      <a:r>
                        <a:rPr lang="en-US" sz="2000" dirty="0" err="1">
                          <a:effectLst/>
                        </a:rPr>
                        <a:t>ဂုန်လ</a:t>
                      </a:r>
                      <a:r>
                        <a:rPr lang="en-US" sz="2000" dirty="0">
                          <a:effectLst/>
                        </a:rPr>
                        <a:t>ျှ</a:t>
                      </a:r>
                      <a:r>
                        <a:rPr lang="en-US" sz="2000" dirty="0" err="1">
                          <a:effectLst/>
                        </a:rPr>
                        <a:t>ော</a:t>
                      </a:r>
                      <a:r>
                        <a:rPr lang="en-US" sz="2000" dirty="0">
                          <a:effectLst/>
                        </a:rPr>
                        <a:t>်</a:t>
                      </a:r>
                      <a:endParaRPr lang="en-US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4350" algn="l"/>
                        </a:tabLst>
                      </a:pPr>
                      <a:r>
                        <a:rPr lang="en-US" sz="2000">
                          <a:effectLst/>
                        </a:rPr>
                        <a:t>၂။</a:t>
                      </a:r>
                      <a:endParaRPr lang="en-US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4350" algn="l"/>
                        </a:tabLst>
                      </a:pPr>
                      <a:r>
                        <a:rPr lang="en-US" sz="2000" dirty="0" err="1">
                          <a:effectLst/>
                        </a:rPr>
                        <a:t>ပင်ခြေဝိုက</a:t>
                      </a:r>
                      <a:r>
                        <a:rPr lang="en-US" sz="2000" dirty="0">
                          <a:effectLst/>
                        </a:rPr>
                        <a:t>် </a:t>
                      </a:r>
                      <a:r>
                        <a:rPr lang="en-US" sz="2000" dirty="0" err="1">
                          <a:effectLst/>
                        </a:rPr>
                        <a:t>ဇလုံပုံစံသွင်းစနစ</a:t>
                      </a:r>
                      <a:r>
                        <a:rPr lang="en-US" sz="2000" dirty="0">
                          <a:effectLst/>
                        </a:rPr>
                        <a:t>်</a:t>
                      </a:r>
                      <a:endParaRPr lang="en-US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4350" algn="l"/>
                        </a:tabLst>
                      </a:pPr>
                      <a:r>
                        <a:rPr lang="en-US" sz="2000">
                          <a:effectLst/>
                        </a:rPr>
                        <a:t>မြေပဲ၊ ပဲမျိုးစုံ၊ ကောက်နှံပင်</a:t>
                      </a:r>
                      <a:endParaRPr lang="en-US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4350" algn="l"/>
                        </a:tabLst>
                      </a:pPr>
                      <a:r>
                        <a:rPr lang="en-US" sz="2000">
                          <a:effectLst/>
                        </a:rPr>
                        <a:t>၃။</a:t>
                      </a:r>
                      <a:endParaRPr lang="en-US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4350" algn="l"/>
                        </a:tabLst>
                      </a:pPr>
                      <a:r>
                        <a:rPr lang="en-US" sz="2000" dirty="0">
                          <a:effectLst/>
                        </a:rPr>
                        <a:t>မြှ</a:t>
                      </a:r>
                      <a:r>
                        <a:rPr lang="en-US" sz="2000" dirty="0" err="1">
                          <a:effectLst/>
                        </a:rPr>
                        <a:t>ောင်းငယ်ပေး</a:t>
                      </a: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err="1">
                          <a:effectLst/>
                        </a:rPr>
                        <a:t>ရေသွင်းစနစ</a:t>
                      </a:r>
                      <a:r>
                        <a:rPr lang="en-US" sz="2000" dirty="0">
                          <a:effectLst/>
                        </a:rPr>
                        <a:t>်</a:t>
                      </a:r>
                      <a:endParaRPr lang="en-US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4350" algn="l"/>
                        </a:tabLst>
                      </a:pPr>
                      <a:r>
                        <a:rPr lang="en-US" sz="2000" dirty="0" err="1">
                          <a:effectLst/>
                        </a:rPr>
                        <a:t>ကြဲပက်စိုက်ခင်း</a:t>
                      </a:r>
                      <a:endParaRPr lang="en-US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4350" algn="l"/>
                        </a:tabLst>
                      </a:pPr>
                      <a:r>
                        <a:rPr lang="en-US" sz="2000">
                          <a:effectLst/>
                        </a:rPr>
                        <a:t>၄။</a:t>
                      </a:r>
                      <a:endParaRPr lang="en-US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4350" algn="l"/>
                        </a:tabLst>
                      </a:pPr>
                      <a:r>
                        <a:rPr lang="en-US" sz="2000" dirty="0" err="1">
                          <a:effectLst/>
                        </a:rPr>
                        <a:t>ထယ်ကြောင်းပေးရေသွင်းစနစ</a:t>
                      </a:r>
                      <a:r>
                        <a:rPr lang="en-US" sz="2000" dirty="0">
                          <a:effectLst/>
                        </a:rPr>
                        <a:t>်</a:t>
                      </a:r>
                      <a:endParaRPr lang="en-US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4350" algn="l"/>
                        </a:tabLst>
                      </a:pPr>
                      <a:r>
                        <a:rPr lang="en-US" sz="2000" dirty="0">
                          <a:effectLst/>
                        </a:rPr>
                        <a:t>ဝါ၊ </a:t>
                      </a:r>
                      <a:r>
                        <a:rPr lang="en-US" sz="2000" dirty="0" err="1">
                          <a:effectLst/>
                        </a:rPr>
                        <a:t>ပြောင်းဖူး</a:t>
                      </a:r>
                      <a:r>
                        <a:rPr lang="en-US" sz="2000" dirty="0">
                          <a:effectLst/>
                        </a:rPr>
                        <a:t>၊ </a:t>
                      </a:r>
                      <a:r>
                        <a:rPr lang="en-US" sz="2000" dirty="0" err="1">
                          <a:effectLst/>
                        </a:rPr>
                        <a:t>ဆေးရွက်ကြီး</a:t>
                      </a:r>
                      <a:r>
                        <a:rPr lang="en-US" sz="2000" dirty="0">
                          <a:effectLst/>
                        </a:rPr>
                        <a:t>၊ </a:t>
                      </a:r>
                      <a:r>
                        <a:rPr lang="en-US" sz="2000" dirty="0" err="1">
                          <a:effectLst/>
                        </a:rPr>
                        <a:t>အာလူး</a:t>
                      </a:r>
                      <a:r>
                        <a:rPr lang="en-US" sz="2000" dirty="0">
                          <a:effectLst/>
                        </a:rPr>
                        <a:t>၊ </a:t>
                      </a:r>
                      <a:r>
                        <a:rPr lang="en-US" sz="2000" dirty="0" err="1">
                          <a:effectLst/>
                        </a:rPr>
                        <a:t>နှံစားပြောင်း</a:t>
                      </a:r>
                      <a:r>
                        <a:rPr lang="en-US" sz="2000" dirty="0">
                          <a:effectLst/>
                        </a:rPr>
                        <a:t>၊ </a:t>
                      </a:r>
                      <a:r>
                        <a:rPr lang="en-US" sz="2000" dirty="0" err="1">
                          <a:effectLst/>
                        </a:rPr>
                        <a:t>ကြံ</a:t>
                      </a:r>
                      <a:r>
                        <a:rPr lang="en-US" sz="2000" dirty="0">
                          <a:effectLst/>
                        </a:rPr>
                        <a:t>၊ </a:t>
                      </a:r>
                      <a:r>
                        <a:rPr lang="en-US" sz="2000" dirty="0" err="1">
                          <a:effectLst/>
                        </a:rPr>
                        <a:t>ဟင်းသီးဟင်းရွက</a:t>
                      </a:r>
                      <a:r>
                        <a:rPr lang="en-US" sz="2000" dirty="0">
                          <a:effectLst/>
                        </a:rPr>
                        <a:t>်</a:t>
                      </a:r>
                      <a:endParaRPr lang="en-US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4350" algn="l"/>
                        </a:tabLst>
                      </a:pPr>
                      <a:r>
                        <a:rPr lang="en-US" sz="2000">
                          <a:effectLst/>
                        </a:rPr>
                        <a:t>၅။</a:t>
                      </a:r>
                      <a:endParaRPr lang="en-US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4350" algn="l"/>
                        </a:tabLst>
                      </a:pPr>
                      <a:r>
                        <a:rPr lang="en-US" sz="2000" dirty="0">
                          <a:effectLst/>
                        </a:rPr>
                        <a:t>Surge</a:t>
                      </a:r>
                      <a:endParaRPr lang="en-US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4350" algn="l"/>
                        </a:tabLst>
                      </a:pPr>
                      <a:r>
                        <a:rPr lang="en-US" sz="2000" dirty="0" err="1">
                          <a:effectLst/>
                        </a:rPr>
                        <a:t>ပြောင်းဖူး</a:t>
                      </a:r>
                      <a:r>
                        <a:rPr lang="en-US" sz="2000" dirty="0">
                          <a:effectLst/>
                        </a:rPr>
                        <a:t>၊ </a:t>
                      </a:r>
                      <a:r>
                        <a:rPr lang="en-US" sz="2000" dirty="0" err="1">
                          <a:effectLst/>
                        </a:rPr>
                        <a:t>နှံစားပြောင်း</a:t>
                      </a:r>
                      <a:endParaRPr lang="en-US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4350" algn="l"/>
                        </a:tabLst>
                      </a:pPr>
                      <a:r>
                        <a:rPr lang="en-US" sz="2000">
                          <a:effectLst/>
                        </a:rPr>
                        <a:t>၆။</a:t>
                      </a:r>
                      <a:endParaRPr lang="en-US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4350" algn="l"/>
                        </a:tabLst>
                      </a:pPr>
                      <a:r>
                        <a:rPr lang="en-US" sz="2000" dirty="0" err="1">
                          <a:effectLst/>
                        </a:rPr>
                        <a:t>မြောင်းသွယ်များနှင</a:t>
                      </a:r>
                      <a:r>
                        <a:rPr lang="en-US" sz="2000" dirty="0">
                          <a:effectLst/>
                        </a:rPr>
                        <a:t>့် </a:t>
                      </a:r>
                      <a:r>
                        <a:rPr lang="en-US" sz="2000" dirty="0" err="1">
                          <a:effectLst/>
                        </a:rPr>
                        <a:t>ရေသွင်းခြင်းစနစ</a:t>
                      </a:r>
                      <a:r>
                        <a:rPr lang="en-US" sz="2000" dirty="0">
                          <a:effectLst/>
                        </a:rPr>
                        <a:t>်</a:t>
                      </a:r>
                      <a:endParaRPr lang="en-US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4350" algn="l"/>
                        </a:tabLst>
                      </a:pPr>
                      <a:r>
                        <a:rPr lang="en-US" sz="2000" dirty="0" err="1">
                          <a:effectLst/>
                        </a:rPr>
                        <a:t>မြေပဲ</a:t>
                      </a:r>
                      <a:endParaRPr lang="en-US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4350" algn="l"/>
                        </a:tabLst>
                      </a:pPr>
                      <a:r>
                        <a:rPr lang="en-US" sz="2000">
                          <a:effectLst/>
                        </a:rPr>
                        <a:t>၇။</a:t>
                      </a:r>
                      <a:endParaRPr lang="en-US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4350" algn="l"/>
                        </a:tabLst>
                      </a:pPr>
                      <a:r>
                        <a:rPr lang="en-US" sz="2000">
                          <a:effectLst/>
                        </a:rPr>
                        <a:t>အစက်ချရေသွင်းစနစ်</a:t>
                      </a:r>
                      <a:endParaRPr lang="en-US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4350" algn="l"/>
                        </a:tabLst>
                      </a:pPr>
                      <a:r>
                        <a:rPr lang="en-US" sz="2000" dirty="0" err="1">
                          <a:effectLst/>
                        </a:rPr>
                        <a:t>ကြံ</a:t>
                      </a:r>
                      <a:endParaRPr lang="en-US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4350" algn="l"/>
                        </a:tabLst>
                      </a:pPr>
                      <a:r>
                        <a:rPr lang="en-US" sz="2000">
                          <a:effectLst/>
                        </a:rPr>
                        <a:t>၈။</a:t>
                      </a:r>
                      <a:endParaRPr lang="en-US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4350" algn="l"/>
                        </a:tabLst>
                      </a:pPr>
                      <a:r>
                        <a:rPr lang="en-US" sz="2000">
                          <a:effectLst/>
                        </a:rPr>
                        <a:t>ရေဖြန်း/ ရေပန်းစနစ်</a:t>
                      </a:r>
                      <a:endParaRPr lang="en-US" sz="20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514350" algn="l"/>
                        </a:tabLst>
                      </a:pPr>
                      <a:r>
                        <a:rPr lang="en-US" sz="2000" dirty="0" err="1">
                          <a:effectLst/>
                        </a:rPr>
                        <a:t>ဟင်းသီးဟင်းရွက</a:t>
                      </a:r>
                      <a:r>
                        <a:rPr lang="en-US" sz="2000" dirty="0">
                          <a:effectLst/>
                        </a:rPr>
                        <a:t>်၊ </a:t>
                      </a:r>
                      <a:r>
                        <a:rPr lang="en-US" sz="2000" dirty="0" err="1">
                          <a:effectLst/>
                        </a:rPr>
                        <a:t>သစ်သီးဝလံပင်များ</a:t>
                      </a:r>
                      <a:endParaRPr lang="en-US" sz="20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837A-8E6C-4030-9622-C6B09AAEF32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28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192" y="1295400"/>
            <a:ext cx="9067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dirty="0">
                <a:latin typeface="Pyidaungsu"/>
                <a:ea typeface="Times New Roman"/>
                <a:cs typeface="Times New Roman"/>
              </a:rPr>
              <a:t>၁၉၆၀ </a:t>
            </a:r>
            <a:r>
              <a:rPr lang="en-US" sz="2000" dirty="0" err="1">
                <a:latin typeface="Pyidaungsu"/>
                <a:ea typeface="Times New Roman"/>
                <a:cs typeface="Times New Roman"/>
              </a:rPr>
              <a:t>ခုနှစ</a:t>
            </a:r>
            <a:r>
              <a:rPr lang="en-US" sz="2000" dirty="0" err="1" smtClean="0">
                <a:latin typeface="Pyidaungsu"/>
                <a:ea typeface="Times New Roman"/>
                <a:cs typeface="Times New Roman"/>
              </a:rPr>
              <a:t>်က</a:t>
            </a:r>
            <a:r>
              <a:rPr lang="en-US" sz="2000" dirty="0" err="1">
                <a:latin typeface="Pyidaungsu"/>
                <a:ea typeface="Times New Roman"/>
                <a:cs typeface="Times New Roman"/>
              </a:rPr>
              <a:t>ာ</a:t>
            </a:r>
            <a:r>
              <a:rPr lang="en-US" sz="2000" dirty="0" err="1" smtClean="0">
                <a:latin typeface="Pyidaungsu"/>
                <a:ea typeface="Times New Roman"/>
                <a:cs typeface="Times New Roman"/>
              </a:rPr>
              <a:t>လ</a:t>
            </a:r>
            <a:r>
              <a:rPr lang="en-US" sz="2000" dirty="0" smtClean="0">
                <a:latin typeface="Pyidaungsu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Pyidaungsu"/>
                <a:ea typeface="Times New Roman"/>
                <a:cs typeface="Times New Roman"/>
              </a:rPr>
              <a:t>အစ္စရေးနိုင်ငံ</a:t>
            </a:r>
            <a:r>
              <a:rPr lang="en-US" sz="2000" dirty="0">
                <a:latin typeface="Pyidaungsu"/>
                <a:ea typeface="Times New Roman"/>
                <a:cs typeface="Times New Roman"/>
              </a:rPr>
              <a:t>၌ </a:t>
            </a:r>
            <a:r>
              <a:rPr lang="en-US" sz="2000" dirty="0" err="1">
                <a:latin typeface="Pyidaungsu"/>
                <a:ea typeface="Times New Roman"/>
                <a:cs typeface="Times New Roman"/>
              </a:rPr>
              <a:t>အစက်ခ</a:t>
            </a:r>
            <a:r>
              <a:rPr lang="en-US" sz="2000" dirty="0">
                <a:latin typeface="Pyidaungsu"/>
                <a:ea typeface="Times New Roman"/>
                <a:cs typeface="Times New Roman"/>
              </a:rPr>
              <a:t>ျ </a:t>
            </a:r>
            <a:r>
              <a:rPr lang="en-US" sz="2000" dirty="0" err="1">
                <a:latin typeface="Pyidaungsu"/>
                <a:ea typeface="Times New Roman"/>
                <a:cs typeface="Times New Roman"/>
              </a:rPr>
              <a:t>ရေသွင်းစနစ</a:t>
            </a:r>
            <a:r>
              <a:rPr lang="en-US" sz="2000" dirty="0">
                <a:latin typeface="Pyidaungsu"/>
                <a:ea typeface="Times New Roman"/>
                <a:cs typeface="Times New Roman"/>
              </a:rPr>
              <a:t>် (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drip irrigation</a:t>
            </a:r>
            <a:r>
              <a:rPr lang="en-US" sz="2000" dirty="0">
                <a:latin typeface="Pyidaungsu"/>
                <a:ea typeface="Times New Roman"/>
                <a:cs typeface="Times New Roman"/>
              </a:rPr>
              <a:t>) </a:t>
            </a:r>
            <a:r>
              <a:rPr lang="en-US" sz="2000" dirty="0" err="1">
                <a:latin typeface="Pyidaungsu"/>
                <a:ea typeface="Times New Roman"/>
                <a:cs typeface="Times New Roman"/>
              </a:rPr>
              <a:t>ပုံစံဖြင</a:t>
            </a:r>
            <a:r>
              <a:rPr lang="en-US" sz="2000" dirty="0">
                <a:latin typeface="Pyidaungsu"/>
                <a:ea typeface="Times New Roman"/>
                <a:cs typeface="Times New Roman"/>
              </a:rPr>
              <a:t>့်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Fertigation</a:t>
            </a:r>
            <a:r>
              <a:rPr lang="en-US" sz="2000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Pyidaungsu"/>
                <a:ea typeface="Times New Roman"/>
                <a:cs typeface="Times New Roman"/>
              </a:rPr>
              <a:t>စတင်ခဲ့သည</a:t>
            </a:r>
            <a:r>
              <a:rPr lang="en-US" sz="2000" dirty="0" smtClean="0">
                <a:latin typeface="Pyidaungsu"/>
                <a:ea typeface="Times New Roman"/>
                <a:cs typeface="Times New Roman"/>
              </a:rPr>
              <a:t>် </a:t>
            </a:r>
          </a:p>
          <a:p>
            <a:pPr marL="342900" lvl="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dirty="0" smtClean="0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၁၉၆၉ </a:t>
            </a:r>
            <a:r>
              <a:rPr lang="en-US" sz="2000" dirty="0" err="1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ခုနှစ်သဲသောင်ပြင</a:t>
            </a:r>
            <a:r>
              <a:rPr lang="en-US" sz="2000" dirty="0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် </a:t>
            </a:r>
            <a:r>
              <a:rPr lang="en-US" sz="2000" dirty="0" err="1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ခရမ်းချဉ</a:t>
            </a:r>
            <a:r>
              <a:rPr lang="en-US" sz="2000" dirty="0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် </a:t>
            </a:r>
            <a:r>
              <a:rPr lang="en-US" sz="2000" dirty="0" err="1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စိုက်ခင်းများတွင</a:t>
            </a:r>
            <a:r>
              <a:rPr lang="en-US" sz="2000" dirty="0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် </a:t>
            </a:r>
            <a:r>
              <a:rPr lang="en-US" sz="2000" dirty="0" err="1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စတင်စမ်းသပ်မှု</a:t>
            </a:r>
            <a:r>
              <a:rPr lang="en-US" sz="2000" dirty="0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ပြုလုပ်ခဲ့ကြောင်း</a:t>
            </a:r>
            <a:r>
              <a:rPr lang="en-US" sz="2000" dirty="0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သိရှိရသည</a:t>
            </a:r>
            <a:r>
              <a:rPr lang="en-US" sz="2000" dirty="0" smtClean="0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်			              </a:t>
            </a:r>
            <a:r>
              <a:rPr lang="en-US" sz="2000" dirty="0" smtClean="0">
                <a:solidFill>
                  <a:srgbClr val="000000"/>
                </a:solidFill>
                <a:latin typeface="Pyidaungsu Numbers" pitchFamily="34" charset="0"/>
                <a:ea typeface="Times New Roman"/>
                <a:cs typeface="Pyidaungsu Numbers" pitchFamily="34" charset="0"/>
              </a:rPr>
              <a:t>                 (</a:t>
            </a:r>
            <a:r>
              <a:rPr lang="en-US" sz="2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Sagiv</a:t>
            </a:r>
            <a:r>
              <a:rPr lang="en-US" sz="20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and </a:t>
            </a:r>
            <a:r>
              <a:rPr lang="en-US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Kafkafi</a:t>
            </a:r>
            <a:r>
              <a:rPr lang="en-US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2000" dirty="0" smtClean="0">
                <a:solidFill>
                  <a:srgbClr val="000000"/>
                </a:solidFill>
                <a:latin typeface="Pyidaungsu Numbers" pitchFamily="34" charset="0"/>
                <a:ea typeface="Times New Roman"/>
                <a:cs typeface="Pyidaungsu Numbers" pitchFamily="34" charset="0"/>
              </a:rPr>
              <a:t>1974)</a:t>
            </a:r>
            <a:endParaRPr lang="en-US" sz="2000" dirty="0" smtClean="0">
              <a:latin typeface="Pyidaungsu"/>
              <a:ea typeface="Times New Roman"/>
              <a:cs typeface="Times New Roman"/>
            </a:endParaRP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dirty="0" smtClean="0">
                <a:latin typeface="Pyidaungsu"/>
                <a:ea typeface="Times New Roman"/>
                <a:cs typeface="Times New Roman"/>
              </a:rPr>
              <a:t>၁၉၇၁ </a:t>
            </a:r>
            <a:r>
              <a:rPr lang="en-US" sz="2000" dirty="0" err="1" smtClean="0">
                <a:latin typeface="Pyidaungsu"/>
                <a:ea typeface="Times New Roman"/>
                <a:cs typeface="Times New Roman"/>
              </a:rPr>
              <a:t>ခ</a:t>
            </a:r>
            <a:r>
              <a:rPr lang="en-US" sz="2000" dirty="0" err="1">
                <a:latin typeface="Pyidaungsu"/>
                <a:ea typeface="Times New Roman"/>
                <a:cs typeface="Times New Roman"/>
              </a:rPr>
              <a:t>ုနှစ</a:t>
            </a:r>
            <a:r>
              <a:rPr lang="en-US" sz="2000" dirty="0">
                <a:latin typeface="Pyidaungsu"/>
                <a:ea typeface="Times New Roman"/>
                <a:cs typeface="Times New Roman"/>
              </a:rPr>
              <a:t>် 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Gold berg</a:t>
            </a:r>
            <a:r>
              <a:rPr lang="en-US" sz="2000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Pyidaungsu"/>
                <a:ea typeface="Times New Roman"/>
                <a:cs typeface="Times New Roman"/>
              </a:rPr>
              <a:t>နှင</a:t>
            </a:r>
            <a:r>
              <a:rPr lang="en-US" sz="2000" dirty="0">
                <a:latin typeface="Pyidaungsu"/>
                <a:ea typeface="Times New Roman"/>
                <a:cs typeface="Times New Roman"/>
              </a:rPr>
              <a:t>့်</a:t>
            </a:r>
            <a:r>
              <a:rPr lang="en-US" sz="2000" dirty="0" err="1">
                <a:latin typeface="Pyidaungsu"/>
                <a:ea typeface="Times New Roman"/>
                <a:cs typeface="Times New Roman"/>
              </a:rPr>
              <a:t>အဖွဲ</a:t>
            </a:r>
            <a:r>
              <a:rPr lang="en-US" sz="2000" dirty="0">
                <a:latin typeface="Pyidaungsu"/>
                <a:ea typeface="Times New Roman"/>
                <a:cs typeface="Times New Roman"/>
              </a:rPr>
              <a:t>့</a:t>
            </a:r>
            <a:r>
              <a:rPr lang="en-US" sz="2000" dirty="0" smtClean="0">
                <a:latin typeface="Pyidaungsu"/>
                <a:ea typeface="Times New Roman"/>
                <a:cs typeface="Times New Roman"/>
              </a:rPr>
              <a:t>၏ </a:t>
            </a:r>
            <a:r>
              <a:rPr lang="en-US" sz="2000" dirty="0" err="1" smtClean="0">
                <a:latin typeface="Pyidaungsu"/>
                <a:ea typeface="Times New Roman"/>
                <a:cs typeface="Times New Roman"/>
              </a:rPr>
              <a:t>ဖ</a:t>
            </a:r>
            <a:r>
              <a:rPr lang="en-US" sz="2000" dirty="0" err="1">
                <a:latin typeface="Pyidaungsu"/>
                <a:ea typeface="Times New Roman"/>
                <a:cs typeface="Times New Roman"/>
              </a:rPr>
              <a:t>ော်ပြချက်</a:t>
            </a:r>
            <a:r>
              <a:rPr lang="en-US" sz="2000" dirty="0" err="1" smtClean="0">
                <a:latin typeface="Pyidaungsu"/>
                <a:ea typeface="Times New Roman"/>
                <a:cs typeface="Times New Roman"/>
              </a:rPr>
              <a:t>အရ</a:t>
            </a:r>
            <a:r>
              <a:rPr lang="en-US" sz="2000" dirty="0" smtClean="0">
                <a:latin typeface="Pyidaungsu"/>
                <a:ea typeface="Times New Roman"/>
                <a:cs typeface="Times New Roman"/>
              </a:rPr>
              <a:t> </a:t>
            </a:r>
            <a:r>
              <a:rPr lang="en-US" sz="2000" dirty="0" err="1" smtClean="0">
                <a:latin typeface="Pyidaungsu"/>
                <a:ea typeface="Times New Roman"/>
                <a:cs typeface="Times New Roman"/>
              </a:rPr>
              <a:t>အပင</a:t>
            </a:r>
            <a:r>
              <a:rPr lang="en-US" sz="2000" dirty="0" err="1">
                <a:latin typeface="Pyidaungsu"/>
                <a:ea typeface="Times New Roman"/>
                <a:cs typeface="Times New Roman"/>
              </a:rPr>
              <a:t>်မ</a:t>
            </a:r>
            <a:r>
              <a:rPr lang="en-US" sz="2000" dirty="0" err="1" smtClean="0">
                <a:latin typeface="Pyidaungsu"/>
                <a:ea typeface="Times New Roman"/>
                <a:cs typeface="Times New Roman"/>
              </a:rPr>
              <a:t>ှအစာအ</a:t>
            </a:r>
            <a:r>
              <a:rPr lang="en-US" sz="2000" dirty="0" err="1">
                <a:latin typeface="Pyidaungsu"/>
                <a:ea typeface="Times New Roman"/>
                <a:cs typeface="Times New Roman"/>
              </a:rPr>
              <a:t>ာဟာရနှင</a:t>
            </a:r>
            <a:r>
              <a:rPr lang="en-US" sz="2000" dirty="0">
                <a:latin typeface="Pyidaungsu"/>
                <a:ea typeface="Times New Roman"/>
                <a:cs typeface="Times New Roman"/>
              </a:rPr>
              <a:t>့် </a:t>
            </a:r>
            <a:r>
              <a:rPr lang="en-US" sz="2000" dirty="0" err="1">
                <a:latin typeface="Pyidaungsu"/>
                <a:ea typeface="Times New Roman"/>
                <a:cs typeface="Times New Roman"/>
              </a:rPr>
              <a:t>ဖြည</a:t>
            </a:r>
            <a:r>
              <a:rPr lang="en-US" sz="2000" dirty="0">
                <a:latin typeface="Pyidaungsu"/>
                <a:ea typeface="Times New Roman"/>
                <a:cs typeface="Times New Roman"/>
              </a:rPr>
              <a:t>့်</a:t>
            </a:r>
            <a:r>
              <a:rPr lang="en-US" sz="2000" dirty="0" err="1">
                <a:latin typeface="Pyidaungsu"/>
                <a:ea typeface="Times New Roman"/>
                <a:cs typeface="Times New Roman"/>
              </a:rPr>
              <a:t>စွက်ဓါတ်များအတွက</a:t>
            </a:r>
            <a:r>
              <a:rPr lang="en-US" sz="2000" dirty="0" err="1" smtClean="0">
                <a:latin typeface="Pyidaungsu"/>
                <a:ea typeface="Times New Roman"/>
                <a:cs typeface="Times New Roman"/>
              </a:rPr>
              <a:t>်အပင</a:t>
            </a:r>
            <a:r>
              <a:rPr lang="en-US" sz="2000" dirty="0">
                <a:latin typeface="Pyidaungsu"/>
                <a:ea typeface="Times New Roman"/>
                <a:cs typeface="Times New Roman"/>
              </a:rPr>
              <a:t>်</a:t>
            </a:r>
            <a:r>
              <a:rPr lang="en-US" sz="2000" dirty="0" smtClean="0">
                <a:latin typeface="Pyidaungsu"/>
                <a:ea typeface="Times New Roman"/>
                <a:cs typeface="Times New Roman"/>
              </a:rPr>
              <a:t>၏</a:t>
            </a:r>
            <a:r>
              <a:rPr lang="en-US" sz="2000" dirty="0" err="1" smtClean="0">
                <a:latin typeface="Pyidaungsu"/>
                <a:ea typeface="Times New Roman"/>
                <a:cs typeface="Times New Roman"/>
              </a:rPr>
              <a:t>အမ</a:t>
            </a:r>
            <a:r>
              <a:rPr lang="en-US" sz="2000" dirty="0" err="1">
                <a:latin typeface="Pyidaungsu"/>
                <a:ea typeface="Times New Roman"/>
                <a:cs typeface="Times New Roman"/>
              </a:rPr>
              <a:t>ြစ်သ</a:t>
            </a:r>
            <a:r>
              <a:rPr lang="en-US" sz="2000" dirty="0" err="1" smtClean="0">
                <a:latin typeface="Pyidaungsu"/>
                <a:ea typeface="Times New Roman"/>
                <a:cs typeface="Times New Roman"/>
              </a:rPr>
              <a:t>ို့သ</a:t>
            </a:r>
            <a:r>
              <a:rPr lang="en-US" sz="2000" dirty="0" err="1">
                <a:latin typeface="Pyidaungsu"/>
                <a:ea typeface="Times New Roman"/>
                <a:cs typeface="Times New Roman"/>
              </a:rPr>
              <a:t>ွင်းရေနှင</a:t>
            </a:r>
            <a:r>
              <a:rPr lang="en-US" sz="2000" dirty="0" smtClean="0">
                <a:latin typeface="Pyidaungsu"/>
                <a:ea typeface="Times New Roman"/>
                <a:cs typeface="Times New Roman"/>
              </a:rPr>
              <a:t>့်</a:t>
            </a:r>
            <a:r>
              <a:rPr lang="en-US" sz="2000" dirty="0" err="1" smtClean="0">
                <a:latin typeface="Pyidaungsu"/>
                <a:ea typeface="Times New Roman"/>
                <a:cs typeface="Times New Roman"/>
              </a:rPr>
              <a:t>ရ</a:t>
            </a:r>
            <a:r>
              <a:rPr lang="en-US" sz="2000" dirty="0" err="1">
                <a:latin typeface="Pyidaungsu"/>
                <a:ea typeface="Times New Roman"/>
                <a:cs typeface="Times New Roman"/>
              </a:rPr>
              <a:t>ောက်ရှိစေခြင</a:t>
            </a:r>
            <a:r>
              <a:rPr lang="en-US" sz="2000" dirty="0" err="1" smtClean="0">
                <a:latin typeface="Pyidaungsu"/>
                <a:ea typeface="Times New Roman"/>
                <a:cs typeface="Times New Roman"/>
              </a:rPr>
              <a:t>်းသည</a:t>
            </a:r>
            <a:r>
              <a:rPr lang="en-US" sz="2000" dirty="0">
                <a:latin typeface="Pyidaungsu"/>
                <a:ea typeface="Times New Roman"/>
                <a:cs typeface="Times New Roman"/>
              </a:rPr>
              <a:t>် </a:t>
            </a:r>
            <a:r>
              <a:rPr lang="en-US" sz="2000" dirty="0" err="1">
                <a:latin typeface="Times New Roman"/>
                <a:ea typeface="Times New Roman"/>
                <a:cs typeface="Times New Roman"/>
              </a:rPr>
              <a:t>Fertigation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Pyidaungsu"/>
                <a:ea typeface="Times New Roman"/>
                <a:cs typeface="Times New Roman"/>
              </a:rPr>
              <a:t>ဖြစ်သည</a:t>
            </a:r>
            <a:r>
              <a:rPr lang="en-US" sz="2000" dirty="0" smtClean="0">
                <a:latin typeface="Pyidaungsu"/>
                <a:ea typeface="Times New Roman"/>
                <a:cs typeface="Times New Roman"/>
              </a:rPr>
              <a:t>်</a:t>
            </a:r>
            <a:endParaRPr lang="en-US" sz="2000" dirty="0">
              <a:latin typeface="Pyidaungsu"/>
              <a:ea typeface="Times New Roman"/>
              <a:cs typeface="Times New Roman"/>
            </a:endParaRPr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endParaRPr lang="en-US" sz="2000" dirty="0">
              <a:effectLst/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509" y="4800599"/>
            <a:ext cx="2612286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52" y="4800599"/>
            <a:ext cx="275819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800599"/>
            <a:ext cx="2748197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37216" y="609600"/>
            <a:ext cx="769763" cy="5155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000" b="1" dirty="0" err="1">
                <a:solidFill>
                  <a:srgbClr val="000000"/>
                </a:solidFill>
                <a:latin typeface="Pyidaungsu"/>
                <a:ea typeface="Times New Roman"/>
                <a:cs typeface="Times New Roman"/>
              </a:rPr>
              <a:t>နိဒါန်း</a:t>
            </a:r>
            <a:endParaRPr lang="en-US" sz="2000" b="1" dirty="0">
              <a:solidFill>
                <a:srgbClr val="000000"/>
              </a:solidFill>
              <a:latin typeface="Calibri"/>
              <a:ea typeface="Times New Roman"/>
              <a:cs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837A-8E6C-4030-9622-C6B09AAEF3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35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1" y="4343400"/>
            <a:ext cx="2959608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138" y="4610100"/>
            <a:ext cx="3077798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34"/>
          <a:stretch/>
        </p:blipFill>
        <p:spPr bwMode="auto">
          <a:xfrm>
            <a:off x="87459" y="2236094"/>
            <a:ext cx="2926080" cy="210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470" y="2494452"/>
            <a:ext cx="2975529" cy="217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115" y="582633"/>
            <a:ext cx="3209884" cy="1872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9" y="573489"/>
            <a:ext cx="2926080" cy="1696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615" y="550164"/>
            <a:ext cx="28575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7"/>
          <a:stretch/>
        </p:blipFill>
        <p:spPr bwMode="auto">
          <a:xfrm>
            <a:off x="3005138" y="2455164"/>
            <a:ext cx="3133725" cy="2199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935" y="4700588"/>
            <a:ext cx="3061065" cy="2157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837A-8E6C-4030-9622-C6B09AAEF32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99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www.agricultureinindia.net/wp-content/uploads/2017/03/clip_image004-56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33400"/>
            <a:ext cx="8683625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837A-8E6C-4030-9622-C6B09AAEF32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47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446"/>
            <a:ext cx="9188747" cy="6117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837A-8E6C-4030-9622-C6B09AAEF32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4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09600"/>
            <a:ext cx="8686800" cy="251460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24200"/>
            <a:ext cx="8686800" cy="3581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837A-8E6C-4030-9622-C6B09AAEF326}" type="slidenum">
              <a:rPr lang="en-US" smtClean="0"/>
              <a:t>23</a:t>
            </a:fld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676400" y="914400"/>
            <a:ext cx="1219200" cy="1752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400800" y="914400"/>
            <a:ext cx="990600" cy="17526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4876800" y="5105400"/>
            <a:ext cx="6096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010400" y="4914898"/>
            <a:ext cx="609600" cy="34290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791200" y="4914899"/>
            <a:ext cx="609600" cy="3429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772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5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" y="761998"/>
            <a:ext cx="9144000" cy="609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304800"/>
            <a:ext cx="9144000" cy="198119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>
            <a:prstTxWarp prst="textWave4">
              <a:avLst/>
            </a:prstTxWarp>
            <a:spAutoFit/>
          </a:bodyPr>
          <a:lstStyle/>
          <a:p>
            <a:pPr>
              <a:lnSpc>
                <a:spcPct val="115000"/>
              </a:lnSpc>
              <a:tabLst>
                <a:tab pos="514350" algn="l"/>
              </a:tabLst>
            </a:pPr>
            <a:r>
              <a:rPr lang="en-US" sz="3600" b="1" dirty="0" err="1">
                <a:latin typeface="Pyidaungsu" pitchFamily="34" charset="0"/>
                <a:ea typeface="Times New Roman"/>
                <a:cs typeface="Pyidaungsu" pitchFamily="34" charset="0"/>
              </a:rPr>
              <a:t>ကျေးဇူးတင်ပါ</a:t>
            </a:r>
            <a:r>
              <a:rPr lang="en-US" sz="3600" b="1" dirty="0" err="1" smtClean="0">
                <a:latin typeface="Pyidaungsu" pitchFamily="34" charset="0"/>
                <a:ea typeface="Times New Roman"/>
                <a:cs typeface="Pyidaungsu" pitchFamily="34" charset="0"/>
              </a:rPr>
              <a:t>သည</a:t>
            </a:r>
            <a:r>
              <a:rPr lang="en-US" sz="3600" b="1" dirty="0" smtClean="0">
                <a:latin typeface="Pyidaungsu" pitchFamily="34" charset="0"/>
                <a:ea typeface="Times New Roman"/>
                <a:cs typeface="Pyidaungsu" pitchFamily="34" charset="0"/>
              </a:rPr>
              <a:t>်</a:t>
            </a:r>
            <a:endParaRPr lang="en-US" sz="3600" dirty="0">
              <a:effectLst/>
              <a:latin typeface="Pyidaungsu" pitchFamily="34" charset="0"/>
              <a:ea typeface="Times New Roman"/>
              <a:cs typeface="Pyidaungsu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" y="2285998"/>
            <a:ext cx="4547616" cy="4572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837A-8E6C-4030-9622-C6B09AAEF32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90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2" b="19645"/>
          <a:stretch/>
        </p:blipFill>
        <p:spPr bwMode="auto">
          <a:xfrm>
            <a:off x="630936" y="381000"/>
            <a:ext cx="7827264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6" y="4191000"/>
            <a:ext cx="7827264" cy="2487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837A-8E6C-4030-9622-C6B09AAEF32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7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3999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837A-8E6C-4030-9622-C6B09AAEF32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951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3695700"/>
            <a:ext cx="4381500" cy="288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490728"/>
            <a:ext cx="906780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dirty="0">
                <a:latin typeface="Pyidaungsu"/>
                <a:ea typeface="Times New Roman"/>
                <a:cs typeface="Times New Roman"/>
              </a:rPr>
              <a:t>၁၉၉၁ </a:t>
            </a:r>
            <a:r>
              <a:rPr lang="en-US" sz="2000" dirty="0" err="1">
                <a:latin typeface="Pyidaungsu"/>
                <a:ea typeface="Times New Roman"/>
                <a:cs typeface="Times New Roman"/>
              </a:rPr>
              <a:t>ခုနှစ</a:t>
            </a:r>
            <a:r>
              <a:rPr lang="en-US" sz="2000" dirty="0">
                <a:latin typeface="Pyidaungsu"/>
                <a:ea typeface="Times New Roman"/>
                <a:cs typeface="Times New Roman"/>
              </a:rPr>
              <a:t>် </a:t>
            </a:r>
            <a:r>
              <a:rPr lang="en-US" sz="2000" dirty="0" smtClean="0">
                <a:latin typeface="Times New Roman"/>
                <a:ea typeface="Times New Roman"/>
                <a:cs typeface="Times New Roman"/>
              </a:rPr>
              <a:t>Bar-</a:t>
            </a:r>
            <a:r>
              <a:rPr lang="en-US" sz="2000" dirty="0" err="1" smtClean="0">
                <a:latin typeface="Times New Roman"/>
                <a:ea typeface="Times New Roman"/>
                <a:cs typeface="Times New Roman"/>
              </a:rPr>
              <a:t>Yosef</a:t>
            </a:r>
            <a:r>
              <a:rPr lang="en-US" sz="2000" dirty="0" smtClean="0">
                <a:latin typeface="Pyidaungsu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Pyidaungsu"/>
                <a:ea typeface="Times New Roman"/>
                <a:cs typeface="Times New Roman"/>
              </a:rPr>
              <a:t>ဆိုသည</a:t>
            </a:r>
            <a:r>
              <a:rPr lang="en-US" sz="2000" dirty="0">
                <a:latin typeface="Pyidaungsu"/>
                <a:ea typeface="Times New Roman"/>
                <a:cs typeface="Times New Roman"/>
              </a:rPr>
              <a:t>့် </a:t>
            </a:r>
            <a:r>
              <a:rPr lang="en-US" sz="2000" dirty="0" err="1">
                <a:latin typeface="Pyidaungsu"/>
                <a:ea typeface="Times New Roman"/>
                <a:cs typeface="Times New Roman"/>
              </a:rPr>
              <a:t>သိပံ္ပပညာရှင</a:t>
            </a:r>
            <a:r>
              <a:rPr lang="en-US" sz="2000" dirty="0">
                <a:latin typeface="Pyidaungsu"/>
                <a:ea typeface="Times New Roman"/>
                <a:cs typeface="Times New Roman"/>
              </a:rPr>
              <a:t>်၏ </a:t>
            </a:r>
            <a:r>
              <a:rPr lang="en-US" sz="2000" dirty="0" err="1">
                <a:latin typeface="Pyidaungsu"/>
                <a:ea typeface="Times New Roman"/>
                <a:cs typeface="Times New Roman"/>
              </a:rPr>
              <a:t>ဖွင</a:t>
            </a:r>
            <a:r>
              <a:rPr lang="en-US" sz="2000" dirty="0">
                <a:latin typeface="Pyidaungsu"/>
                <a:ea typeface="Times New Roman"/>
                <a:cs typeface="Times New Roman"/>
              </a:rPr>
              <a:t>့်</a:t>
            </a:r>
            <a:r>
              <a:rPr lang="en-US" sz="2000" dirty="0" err="1">
                <a:latin typeface="Pyidaungsu"/>
                <a:ea typeface="Times New Roman"/>
                <a:cs typeface="Times New Roman"/>
              </a:rPr>
              <a:t>ဆိုချက်အရ</a:t>
            </a:r>
            <a:r>
              <a:rPr lang="en-US" sz="2000" dirty="0">
                <a:latin typeface="Pyidaungsu"/>
                <a:ea typeface="Times New Roman"/>
                <a:cs typeface="Times New Roman"/>
              </a:rPr>
              <a:t> - </a:t>
            </a:r>
            <a:endParaRPr lang="en-US" sz="2000" dirty="0" smtClean="0">
              <a:latin typeface="Pyidaungsu"/>
              <a:ea typeface="Times New Roman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000" dirty="0" err="1" smtClean="0">
                <a:latin typeface="Times New Roman"/>
                <a:ea typeface="Times New Roman"/>
                <a:cs typeface="Times New Roman"/>
              </a:rPr>
              <a:t>Fertigation</a:t>
            </a:r>
            <a:r>
              <a:rPr lang="en-US" sz="20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000" dirty="0" err="1">
                <a:latin typeface="Pyidaungsu"/>
                <a:ea typeface="Times New Roman"/>
                <a:cs typeface="Times New Roman"/>
              </a:rPr>
              <a:t>ဆိုသည်မှာ</a:t>
            </a:r>
            <a:r>
              <a:rPr lang="en-US" sz="2000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sz="2000" dirty="0" err="1" smtClean="0">
                <a:latin typeface="Pyidaungsu"/>
                <a:ea typeface="Times New Roman"/>
                <a:cs typeface="Times New Roman"/>
              </a:rPr>
              <a:t>သ</a:t>
            </a:r>
            <a:r>
              <a:rPr lang="en-US" sz="2000" dirty="0" err="1">
                <a:latin typeface="Pyidaungsu"/>
                <a:ea typeface="Times New Roman"/>
                <a:cs typeface="Times New Roman"/>
              </a:rPr>
              <a:t>ွင်းရေနှင</a:t>
            </a:r>
            <a:r>
              <a:rPr lang="en-US" sz="2000" dirty="0">
                <a:latin typeface="Pyidaungsu"/>
                <a:ea typeface="Times New Roman"/>
                <a:cs typeface="Times New Roman"/>
              </a:rPr>
              <a:t>့်</a:t>
            </a:r>
            <a:r>
              <a:rPr lang="en-US" sz="2000" dirty="0" err="1">
                <a:latin typeface="Pyidaungsu"/>
                <a:ea typeface="Times New Roman"/>
                <a:cs typeface="Times New Roman"/>
              </a:rPr>
              <a:t>အတ</a:t>
            </a:r>
            <a:r>
              <a:rPr lang="en-US" sz="2000" dirty="0" err="1" smtClean="0">
                <a:latin typeface="Pyidaungsu"/>
                <a:ea typeface="Times New Roman"/>
                <a:cs typeface="Times New Roman"/>
              </a:rPr>
              <a:t>ူ</a:t>
            </a:r>
            <a:endParaRPr lang="en-US" sz="2000" dirty="0" smtClean="0">
              <a:latin typeface="Pyidaungsu"/>
              <a:ea typeface="Times New Roman"/>
              <a:cs typeface="Times New Roman"/>
            </a:endParaRPr>
          </a:p>
          <a:p>
            <a:pPr marL="1714500" lvl="3" indent="-3429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§"/>
            </a:pPr>
            <a:r>
              <a:rPr lang="en-US" sz="2000" dirty="0" err="1" smtClean="0">
                <a:latin typeface="Pyidaungsu"/>
                <a:ea typeface="Times New Roman"/>
                <a:cs typeface="Times New Roman"/>
              </a:rPr>
              <a:t>ရ</a:t>
            </a:r>
            <a:r>
              <a:rPr lang="en-US" sz="2000" dirty="0" err="1">
                <a:latin typeface="Pyidaungsu"/>
                <a:ea typeface="Times New Roman"/>
                <a:cs typeface="Times New Roman"/>
              </a:rPr>
              <a:t>ေတွင်ပျော်ဝင်သောဓါတ်မြေဩဇာများ</a:t>
            </a:r>
            <a:r>
              <a:rPr lang="en-US" sz="2000" dirty="0">
                <a:latin typeface="Pyidaungsu"/>
                <a:ea typeface="Times New Roman"/>
                <a:cs typeface="Times New Roman"/>
              </a:rPr>
              <a:t>၊ </a:t>
            </a:r>
            <a:endParaRPr lang="en-US" sz="2000" dirty="0" smtClean="0">
              <a:latin typeface="Pyidaungsu"/>
              <a:ea typeface="Times New Roman"/>
              <a:cs typeface="Times New Roman"/>
            </a:endParaRPr>
          </a:p>
          <a:p>
            <a:pPr marL="1714500" lvl="3" indent="-3429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§"/>
            </a:pPr>
            <a:r>
              <a:rPr lang="en-US" sz="2000" dirty="0" err="1" smtClean="0">
                <a:latin typeface="Pyidaungsu"/>
                <a:ea typeface="Times New Roman"/>
                <a:cs typeface="Times New Roman"/>
              </a:rPr>
              <a:t>မ</a:t>
            </a:r>
            <a:r>
              <a:rPr lang="en-US" sz="2000" dirty="0" err="1">
                <a:latin typeface="Pyidaungsu"/>
                <a:ea typeface="Times New Roman"/>
                <a:cs typeface="Times New Roman"/>
              </a:rPr>
              <a:t>ြေဆီလ</a:t>
            </a:r>
            <a:r>
              <a:rPr lang="en-US" sz="2000" dirty="0">
                <a:latin typeface="Pyidaungsu"/>
                <a:ea typeface="Times New Roman"/>
                <a:cs typeface="Times New Roman"/>
              </a:rPr>
              <a:t>ွှာ </a:t>
            </a:r>
            <a:r>
              <a:rPr lang="en-US" sz="2000" dirty="0" err="1">
                <a:latin typeface="Pyidaungsu"/>
                <a:ea typeface="Times New Roman"/>
                <a:cs typeface="Times New Roman"/>
              </a:rPr>
              <a:t>အထောက</a:t>
            </a:r>
            <a:r>
              <a:rPr lang="en-US" sz="2000" dirty="0">
                <a:latin typeface="Pyidaungsu"/>
                <a:ea typeface="Times New Roman"/>
                <a:cs typeface="Times New Roman"/>
              </a:rPr>
              <a:t>် </a:t>
            </a:r>
            <a:r>
              <a:rPr lang="en-US" sz="2000" dirty="0" err="1">
                <a:latin typeface="Pyidaungsu"/>
                <a:ea typeface="Times New Roman"/>
                <a:cs typeface="Times New Roman"/>
              </a:rPr>
              <a:t>အကူပြုပစ္စည်းများ</a:t>
            </a:r>
            <a:r>
              <a:rPr lang="en-US" sz="2000" dirty="0">
                <a:latin typeface="Pyidaungsu"/>
                <a:ea typeface="Times New Roman"/>
                <a:cs typeface="Times New Roman"/>
              </a:rPr>
              <a:t>၊ </a:t>
            </a:r>
            <a:endParaRPr lang="en-US" sz="2000" dirty="0" smtClean="0">
              <a:latin typeface="Pyidaungsu"/>
              <a:ea typeface="Times New Roman"/>
              <a:cs typeface="Times New Roman"/>
            </a:endParaRPr>
          </a:p>
          <a:p>
            <a:pPr marL="1714500" lvl="3" indent="-342900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§"/>
            </a:pPr>
            <a:r>
              <a:rPr lang="en-US" sz="2000" dirty="0" err="1" smtClean="0">
                <a:latin typeface="Pyidaungsu"/>
                <a:ea typeface="Times New Roman"/>
                <a:cs typeface="Times New Roman"/>
              </a:rPr>
              <a:t>ရ</a:t>
            </a:r>
            <a:r>
              <a:rPr lang="en-US" sz="2000" dirty="0" err="1">
                <a:latin typeface="Pyidaungsu"/>
                <a:ea typeface="Times New Roman"/>
                <a:cs typeface="Times New Roman"/>
              </a:rPr>
              <a:t>ေအရည်အသွေးပြုပြင်သည</a:t>
            </a:r>
            <a:r>
              <a:rPr lang="en-US" sz="2000" dirty="0">
                <a:latin typeface="Pyidaungsu"/>
                <a:ea typeface="Times New Roman"/>
                <a:cs typeface="Times New Roman"/>
              </a:rPr>
              <a:t>့်</a:t>
            </a:r>
            <a:r>
              <a:rPr lang="en-US" sz="2000" dirty="0" err="1">
                <a:latin typeface="Pyidaungsu"/>
                <a:ea typeface="Times New Roman"/>
                <a:cs typeface="Times New Roman"/>
              </a:rPr>
              <a:t>အရ</a:t>
            </a:r>
            <a:r>
              <a:rPr lang="en-US" sz="2000" dirty="0" err="1" smtClean="0">
                <a:latin typeface="Pyidaungsu"/>
                <a:ea typeface="Times New Roman"/>
                <a:cs typeface="Times New Roman"/>
              </a:rPr>
              <a:t>ာ</a:t>
            </a:r>
            <a:r>
              <a:rPr lang="en-US" sz="2000" dirty="0" smtClean="0">
                <a:latin typeface="Pyidaungsu"/>
                <a:ea typeface="Times New Roman"/>
                <a:cs typeface="Times New Roman"/>
              </a:rPr>
              <a:t> (</a:t>
            </a:r>
            <a:r>
              <a:rPr lang="en-US" sz="2000" dirty="0">
                <a:latin typeface="Times New Roman"/>
                <a:ea typeface="Times New Roman"/>
                <a:cs typeface="Times New Roman"/>
              </a:rPr>
              <a:t>Water amendments</a:t>
            </a:r>
            <a:r>
              <a:rPr lang="en-US" sz="2000" dirty="0">
                <a:latin typeface="Pyidaungsu"/>
                <a:ea typeface="Times New Roman"/>
                <a:cs typeface="Times New Roman"/>
              </a:rPr>
              <a:t>) </a:t>
            </a:r>
            <a:r>
              <a:rPr lang="en-US" sz="2000" dirty="0" err="1">
                <a:latin typeface="Pyidaungsu"/>
                <a:ea typeface="Times New Roman"/>
                <a:cs typeface="Times New Roman"/>
              </a:rPr>
              <a:t>မ</a:t>
            </a:r>
            <a:r>
              <a:rPr lang="en-US" sz="2000" dirty="0" err="1" smtClean="0">
                <a:latin typeface="Pyidaungsu"/>
                <a:ea typeface="Times New Roman"/>
                <a:cs typeface="Times New Roman"/>
              </a:rPr>
              <a:t>ျား</a:t>
            </a:r>
            <a:endParaRPr lang="en-US" sz="2000" dirty="0" smtClean="0">
              <a:latin typeface="Pyidaungsu"/>
              <a:ea typeface="Times New Roman"/>
              <a:cs typeface="Times New Roman"/>
            </a:endParaRPr>
          </a:p>
          <a:p>
            <a:pPr lvl="2">
              <a:lnSpc>
                <a:spcPct val="115000"/>
              </a:lnSpc>
              <a:spcAft>
                <a:spcPts val="1000"/>
              </a:spcAft>
            </a:pPr>
            <a:r>
              <a:rPr lang="en-US" sz="2000" dirty="0" smtClean="0">
                <a:latin typeface="Pyidaungsu"/>
                <a:ea typeface="Times New Roman"/>
                <a:cs typeface="Times New Roman"/>
              </a:rPr>
              <a:t>            </a:t>
            </a:r>
            <a:r>
              <a:rPr lang="en-US" sz="2000" dirty="0" err="1" smtClean="0">
                <a:latin typeface="Pyidaungsu"/>
                <a:ea typeface="Times New Roman"/>
                <a:cs typeface="Times New Roman"/>
              </a:rPr>
              <a:t>ကို</a:t>
            </a:r>
            <a:r>
              <a:rPr lang="en-US" sz="2000" dirty="0" smtClean="0">
                <a:latin typeface="Pyidaungsu"/>
                <a:ea typeface="Times New Roman"/>
                <a:cs typeface="Times New Roman"/>
              </a:rPr>
              <a:t> </a:t>
            </a:r>
            <a:r>
              <a:rPr lang="en-US" sz="2000" dirty="0" err="1" smtClean="0">
                <a:latin typeface="Pyidaungsu"/>
                <a:ea typeface="Times New Roman"/>
                <a:cs typeface="Times New Roman"/>
              </a:rPr>
              <a:t>အပင်အာဟာရအဖြစ်ထည</a:t>
            </a:r>
            <a:r>
              <a:rPr lang="en-US" sz="2000" dirty="0" smtClean="0">
                <a:latin typeface="Pyidaungsu"/>
                <a:ea typeface="Times New Roman"/>
                <a:cs typeface="Times New Roman"/>
              </a:rPr>
              <a:t>့်</a:t>
            </a:r>
            <a:r>
              <a:rPr lang="en-US" sz="2000" dirty="0" err="1" smtClean="0">
                <a:latin typeface="Pyidaungsu"/>
                <a:ea typeface="Times New Roman"/>
                <a:cs typeface="Times New Roman"/>
              </a:rPr>
              <a:t>ပေးခြင်းဖြစ်သည</a:t>
            </a:r>
            <a:r>
              <a:rPr lang="en-US" sz="2000" dirty="0" smtClean="0">
                <a:latin typeface="Pyidaungsu"/>
                <a:ea typeface="Times New Roman"/>
                <a:cs typeface="Times New Roman"/>
              </a:rPr>
              <a:t>်</a:t>
            </a:r>
          </a:p>
          <a:p>
            <a:pPr lvl="8">
              <a:lnSpc>
                <a:spcPct val="150000"/>
              </a:lnSpc>
              <a:spcAft>
                <a:spcPts val="1000"/>
              </a:spcAft>
            </a:pPr>
            <a:r>
              <a:rPr lang="en-US" sz="2000" b="1" dirty="0" smtClean="0">
                <a:latin typeface="Pyidaungsu"/>
                <a:ea typeface="Times New Roman"/>
                <a:cs typeface="Times New Roman"/>
              </a:rPr>
              <a:t>    	</a:t>
            </a:r>
            <a:endParaRPr lang="en-US" sz="2000" b="1" dirty="0">
              <a:effectLst/>
              <a:latin typeface="Calibri"/>
              <a:ea typeface="Times New Roman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15" y="3695700"/>
            <a:ext cx="4574681" cy="2766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837A-8E6C-4030-9622-C6B09AAEF32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15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998541"/>
            <a:ext cx="9067800" cy="2193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endParaRPr lang="en-US" sz="2400" dirty="0" smtClean="0"/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q"/>
            </a:pPr>
            <a:endParaRPr lang="en-US" sz="2400" dirty="0" smtClean="0"/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q"/>
            </a:pP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898073" y="533400"/>
            <a:ext cx="56541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/>
              <a:t>အာဟာရဖြည့် </a:t>
            </a:r>
            <a:r>
              <a:rPr lang="en-US" sz="2400" b="1" dirty="0" err="1" smtClean="0"/>
              <a:t>ရေသွင်းစနစ</a:t>
            </a:r>
            <a:r>
              <a:rPr lang="en-US" sz="2400" b="1" dirty="0" smtClean="0"/>
              <a:t>် </a:t>
            </a:r>
            <a:r>
              <a:rPr lang="en-US" sz="2400" dirty="0" smtClean="0">
                <a:latin typeface="+mj-lt"/>
              </a:rPr>
              <a:t>(</a:t>
            </a:r>
            <a:r>
              <a:rPr lang="en-US" sz="2400" b="1" dirty="0" err="1" smtClean="0">
                <a:latin typeface="+mj-lt"/>
                <a:cs typeface="Arial" pitchFamily="34" charset="0"/>
              </a:rPr>
              <a:t>Fertigation</a:t>
            </a:r>
            <a:r>
              <a:rPr lang="en-US" sz="3200" b="1" dirty="0" smtClean="0">
                <a:latin typeface="+mj-lt"/>
              </a:rPr>
              <a:t>) </a:t>
            </a:r>
            <a:endParaRPr lang="en-US" sz="3200" b="1" dirty="0"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973" y="5046248"/>
            <a:ext cx="4533900" cy="1715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39322"/>
            <a:ext cx="4419600" cy="1722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-86175" y="2896466"/>
            <a:ext cx="1981200" cy="1447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ရေသွင်းခြင်း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(Irrigation)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944901" y="2884274"/>
            <a:ext cx="3588327" cy="16002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</a:rPr>
              <a:t>အပင်အာဟာရဖြ</a:t>
            </a:r>
            <a:r>
              <a:rPr lang="en-US" sz="2000" dirty="0" err="1" smtClean="0">
                <a:solidFill>
                  <a:srgbClr val="000000"/>
                </a:solidFill>
              </a:rPr>
              <a:t>ည</a:t>
            </a:r>
            <a:r>
              <a:rPr lang="en-US" sz="2000" dirty="0" smtClean="0">
                <a:solidFill>
                  <a:srgbClr val="000000"/>
                </a:solidFill>
              </a:rPr>
              <a:t>့်</a:t>
            </a:r>
            <a:r>
              <a:rPr lang="en-US" sz="2000" dirty="0" err="1" smtClean="0">
                <a:solidFill>
                  <a:srgbClr val="000000"/>
                </a:solidFill>
              </a:rPr>
              <a:t>စွက်ပ</a:t>
            </a:r>
            <a:r>
              <a:rPr lang="en-US" sz="2000" dirty="0" err="1">
                <a:solidFill>
                  <a:srgbClr val="000000"/>
                </a:solidFill>
              </a:rPr>
              <a:t>ေးခြင်း</a:t>
            </a:r>
            <a:r>
              <a:rPr lang="en-US" sz="2000" dirty="0">
                <a:solidFill>
                  <a:srgbClr val="000000"/>
                </a:solidFill>
              </a:rPr>
              <a:t> (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Fertilizer Application</a:t>
            </a:r>
            <a:r>
              <a:rPr lang="en-US" sz="2000" dirty="0">
                <a:solidFill>
                  <a:srgbClr val="000000"/>
                </a:solidFill>
              </a:rPr>
              <a:t>) </a:t>
            </a:r>
          </a:p>
        </p:txBody>
      </p:sp>
      <p:sp>
        <p:nvSpPr>
          <p:cNvPr id="8" name="Notched Right Arrow 7"/>
          <p:cNvSpPr/>
          <p:nvPr/>
        </p:nvSpPr>
        <p:spPr>
          <a:xfrm>
            <a:off x="5791200" y="3283119"/>
            <a:ext cx="614322" cy="685800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gular Pentagon 9"/>
          <p:cNvSpPr/>
          <p:nvPr/>
        </p:nvSpPr>
        <p:spPr>
          <a:xfrm>
            <a:off x="6439050" y="2661790"/>
            <a:ext cx="2745561" cy="1910210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</a:pPr>
            <a:r>
              <a:rPr lang="en-US" sz="2000" dirty="0">
                <a:solidFill>
                  <a:srgbClr val="000000"/>
                </a:solidFill>
              </a:rPr>
              <a:t>အာဟာရဖြည့် </a:t>
            </a:r>
            <a:r>
              <a:rPr lang="en-US" sz="2000" dirty="0" err="1">
                <a:solidFill>
                  <a:srgbClr val="000000"/>
                </a:solidFill>
              </a:rPr>
              <a:t>ရေသွင်းစနစ</a:t>
            </a:r>
            <a:r>
              <a:rPr lang="en-US" sz="2000" dirty="0">
                <a:solidFill>
                  <a:srgbClr val="000000"/>
                </a:solidFill>
              </a:rPr>
              <a:t>် (</a:t>
            </a: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Fertigation</a:t>
            </a:r>
            <a:r>
              <a:rPr lang="en-US" sz="24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799" y="1295400"/>
            <a:ext cx="86891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 err="1" smtClean="0"/>
              <a:t>အပင်ကြီးထွားဖွံ့ဖြိုးတိုးတက်စေရန်ဒေသနှင</a:t>
            </a:r>
            <a:r>
              <a:rPr lang="en-US" sz="2400" dirty="0" smtClean="0"/>
              <a:t>့်</a:t>
            </a:r>
            <a:r>
              <a:rPr lang="en-US" sz="2400" dirty="0" err="1" smtClean="0"/>
              <a:t>ရာသီဉတုပေ</a:t>
            </a:r>
            <a:r>
              <a:rPr lang="en-US" sz="2400" dirty="0" smtClean="0"/>
              <a:t>ါ်</a:t>
            </a:r>
            <a:r>
              <a:rPr lang="en-US" sz="2400" dirty="0" err="1" smtClean="0"/>
              <a:t>မူတည</a:t>
            </a:r>
            <a:r>
              <a:rPr lang="en-US" sz="2400" dirty="0" smtClean="0"/>
              <a:t>်၍ </a:t>
            </a:r>
            <a:r>
              <a:rPr lang="en-US" sz="2400" dirty="0" err="1" smtClean="0"/>
              <a:t>ရေသွင်းနည်းစနစ်များအသုံးပြုလာကြသည</a:t>
            </a:r>
            <a:r>
              <a:rPr lang="en-US" sz="2400" dirty="0" smtClean="0"/>
              <a:t>်။</a:t>
            </a: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837A-8E6C-4030-9622-C6B09AAEF3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3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81000"/>
            <a:ext cx="5670142" cy="5170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marL="400050" marR="0" indent="-40005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b="1" dirty="0" err="1">
                <a:latin typeface="Times New Roman"/>
                <a:ea typeface="Times New Roman"/>
                <a:cs typeface="Times New Roman"/>
              </a:rPr>
              <a:t>Fertigation</a:t>
            </a:r>
            <a:r>
              <a:rPr lang="en-US" sz="2400" b="1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latin typeface="Pyidaungsu"/>
                <a:ea typeface="Times New Roman"/>
                <a:cs typeface="Times New Roman"/>
              </a:rPr>
              <a:t>ကို</a:t>
            </a:r>
            <a:r>
              <a:rPr lang="en-US" sz="2400" b="1" dirty="0">
                <a:latin typeface="Pyidaungsu"/>
                <a:ea typeface="Times New Roman"/>
                <a:cs typeface="Times New Roman"/>
              </a:rPr>
              <a:t> </a:t>
            </a:r>
            <a:r>
              <a:rPr lang="en-US" sz="2400" b="1" dirty="0" err="1">
                <a:latin typeface="Pyidaungsu"/>
                <a:ea typeface="Times New Roman"/>
                <a:cs typeface="Times New Roman"/>
              </a:rPr>
              <a:t>သုံးစွဲ</a:t>
            </a:r>
            <a:r>
              <a:rPr lang="en-US" sz="2400" b="1" dirty="0" err="1" smtClean="0">
                <a:latin typeface="Pyidaungsu"/>
                <a:ea typeface="Times New Roman"/>
                <a:cs typeface="Times New Roman"/>
              </a:rPr>
              <a:t>ရသည</a:t>
            </a:r>
            <a:r>
              <a:rPr lang="en-US" sz="2400" b="1" dirty="0" smtClean="0">
                <a:latin typeface="Pyidaungsu"/>
                <a:ea typeface="Times New Roman"/>
                <a:cs typeface="Times New Roman"/>
              </a:rPr>
              <a:t>့် </a:t>
            </a:r>
            <a:r>
              <a:rPr lang="en-US" sz="2400" b="1" dirty="0" err="1">
                <a:latin typeface="Pyidaungsu"/>
                <a:ea typeface="Times New Roman"/>
                <a:cs typeface="Times New Roman"/>
              </a:rPr>
              <a:t>ရည်ရွယ်ချက်မှာ</a:t>
            </a:r>
            <a:r>
              <a:rPr lang="en-US" sz="2400" b="1" dirty="0">
                <a:latin typeface="Pyidaungsu"/>
                <a:ea typeface="Times New Roman"/>
                <a:cs typeface="Times New Roman"/>
              </a:rPr>
              <a:t>-</a:t>
            </a:r>
            <a:endParaRPr lang="en-US" sz="2400" b="1" dirty="0">
              <a:effectLst/>
              <a:latin typeface="Calibri"/>
              <a:ea typeface="Times New Roman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36029" y="4038600"/>
            <a:ext cx="3432629" cy="2162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 algn="just">
              <a:lnSpc>
                <a:spcPct val="114000"/>
              </a:lnSpc>
              <a:buFont typeface="Wingdings" pitchFamily="2" charset="2"/>
              <a:buChar char="§"/>
            </a:pPr>
            <a:endParaRPr lang="en-US" dirty="0" smtClean="0">
              <a:latin typeface="Pyidaungsu"/>
              <a:ea typeface="Times New Roman"/>
            </a:endParaRPr>
          </a:p>
          <a:p>
            <a:pPr algn="just">
              <a:lnSpc>
                <a:spcPct val="114000"/>
              </a:lnSpc>
            </a:pPr>
            <a:r>
              <a:rPr lang="en-US" sz="2000" dirty="0" err="1" smtClean="0">
                <a:solidFill>
                  <a:schemeClr val="tx2"/>
                </a:solidFill>
                <a:latin typeface="Times New Roman"/>
                <a:ea typeface="Times New Roman"/>
              </a:rPr>
              <a:t>Fertigation</a:t>
            </a:r>
            <a:r>
              <a:rPr lang="en-US" sz="2000" dirty="0" smtClean="0">
                <a:solidFill>
                  <a:schemeClr val="tx2"/>
                </a:solidFill>
                <a:latin typeface="Times New Roman"/>
                <a:ea typeface="Times New Roman"/>
              </a:rPr>
              <a:t> </a:t>
            </a:r>
            <a:r>
              <a:rPr lang="en-US" sz="2000" dirty="0" err="1">
                <a:solidFill>
                  <a:schemeClr val="tx2"/>
                </a:solidFill>
                <a:latin typeface="Pyidaungsu"/>
                <a:ea typeface="Times New Roman"/>
              </a:rPr>
              <a:t>စနစ</a:t>
            </a:r>
            <a:r>
              <a:rPr lang="en-US" sz="2000" dirty="0" smtClean="0">
                <a:solidFill>
                  <a:schemeClr val="tx2"/>
                </a:solidFill>
                <a:latin typeface="Pyidaungsu"/>
                <a:ea typeface="Times New Roman"/>
              </a:rPr>
              <a:t>်</a:t>
            </a:r>
          </a:p>
          <a:p>
            <a:pPr marL="285750" indent="-285750" algn="just">
              <a:lnSpc>
                <a:spcPct val="114000"/>
              </a:lnSpc>
              <a:buFont typeface="Wingdings" pitchFamily="2" charset="2"/>
              <a:buChar char="v"/>
            </a:pPr>
            <a:r>
              <a:rPr lang="en-US" sz="2000" dirty="0" err="1" smtClean="0">
                <a:solidFill>
                  <a:schemeClr val="tx2"/>
                </a:solidFill>
                <a:latin typeface="Pyidaungsu"/>
                <a:ea typeface="Times New Roman"/>
              </a:rPr>
              <a:t>အခ</a:t>
            </a:r>
            <a:r>
              <a:rPr lang="en-US" sz="2000" dirty="0" err="1">
                <a:solidFill>
                  <a:schemeClr val="tx2"/>
                </a:solidFill>
                <a:latin typeface="Pyidaungsu"/>
                <a:ea typeface="Times New Roman"/>
              </a:rPr>
              <a:t>ျိန်ကိုက်ဆောင်ရွက်မှု</a:t>
            </a:r>
            <a:r>
              <a:rPr lang="en-US" sz="2000" dirty="0" smtClean="0">
                <a:solidFill>
                  <a:schemeClr val="tx2"/>
                </a:solidFill>
                <a:latin typeface="Pyidaungsu"/>
                <a:ea typeface="Times New Roman"/>
              </a:rPr>
              <a:t>၊</a:t>
            </a:r>
          </a:p>
          <a:p>
            <a:pPr marL="285750" indent="-285750" algn="just">
              <a:lnSpc>
                <a:spcPct val="114000"/>
              </a:lnSpc>
              <a:buFont typeface="Wingdings" pitchFamily="2" charset="2"/>
              <a:buChar char="v"/>
            </a:pPr>
            <a:r>
              <a:rPr lang="en-US" sz="2000" dirty="0" err="1" smtClean="0">
                <a:solidFill>
                  <a:schemeClr val="tx2"/>
                </a:solidFill>
                <a:latin typeface="Pyidaungsu"/>
                <a:ea typeface="Times New Roman"/>
              </a:rPr>
              <a:t>ပမ</a:t>
            </a:r>
            <a:r>
              <a:rPr lang="en-US" sz="2000" dirty="0" err="1">
                <a:solidFill>
                  <a:schemeClr val="tx2"/>
                </a:solidFill>
                <a:latin typeface="Pyidaungsu"/>
                <a:ea typeface="Times New Roman"/>
              </a:rPr>
              <a:t>ာဏနှင</a:t>
            </a:r>
            <a:r>
              <a:rPr lang="en-US" sz="2000" dirty="0" smtClean="0">
                <a:solidFill>
                  <a:schemeClr val="tx2"/>
                </a:solidFill>
                <a:latin typeface="Pyidaungsu"/>
                <a:ea typeface="Times New Roman"/>
              </a:rPr>
              <a:t>့်</a:t>
            </a:r>
          </a:p>
          <a:p>
            <a:pPr marL="285750" indent="-285750" algn="just">
              <a:lnSpc>
                <a:spcPct val="114000"/>
              </a:lnSpc>
              <a:buFont typeface="Wingdings" pitchFamily="2" charset="2"/>
              <a:buChar char="v"/>
            </a:pPr>
            <a:r>
              <a:rPr lang="en-US" sz="2000" dirty="0" err="1" smtClean="0">
                <a:solidFill>
                  <a:schemeClr val="tx2"/>
                </a:solidFill>
                <a:latin typeface="Pyidaungsu"/>
                <a:ea typeface="Times New Roman"/>
              </a:rPr>
              <a:t>ဓ</a:t>
            </a:r>
            <a:r>
              <a:rPr lang="en-US" sz="2000" dirty="0" err="1">
                <a:solidFill>
                  <a:schemeClr val="tx2"/>
                </a:solidFill>
                <a:latin typeface="Pyidaungsu"/>
                <a:ea typeface="Times New Roman"/>
              </a:rPr>
              <a:t>ါတ်မြေဩဇာပြင်းအား</a:t>
            </a:r>
            <a:r>
              <a:rPr lang="en-US" sz="2000" dirty="0">
                <a:solidFill>
                  <a:schemeClr val="tx2"/>
                </a:solidFill>
                <a:latin typeface="Pyidaungsu"/>
                <a:ea typeface="Times New Roman"/>
              </a:rPr>
              <a:t> </a:t>
            </a:r>
            <a:r>
              <a:rPr lang="en-US" sz="2000" dirty="0">
                <a:solidFill>
                  <a:schemeClr val="tx2"/>
                </a:solidFill>
                <a:latin typeface="Times New Roman"/>
                <a:ea typeface="Times New Roman"/>
              </a:rPr>
              <a:t>(Concentration</a:t>
            </a:r>
            <a:r>
              <a:rPr lang="en-US" sz="2000" dirty="0" smtClean="0">
                <a:solidFill>
                  <a:schemeClr val="tx2"/>
                </a:solidFill>
                <a:latin typeface="Times New Roman"/>
                <a:ea typeface="Times New Roman"/>
              </a:rPr>
              <a:t>)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6" name="Explosion 2 5"/>
          <p:cNvSpPr/>
          <p:nvPr/>
        </p:nvSpPr>
        <p:spPr>
          <a:xfrm>
            <a:off x="219075" y="966355"/>
            <a:ext cx="1371600" cy="114300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ရေ</a:t>
            </a:r>
            <a:endParaRPr lang="en-US" dirty="0"/>
          </a:p>
        </p:txBody>
      </p:sp>
      <p:sp>
        <p:nvSpPr>
          <p:cNvPr id="10" name="Explosion 2 9"/>
          <p:cNvSpPr/>
          <p:nvPr/>
        </p:nvSpPr>
        <p:spPr>
          <a:xfrm>
            <a:off x="904875" y="2754007"/>
            <a:ext cx="1371600" cy="114300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မြေ</a:t>
            </a:r>
            <a:endParaRPr lang="en-US" dirty="0"/>
          </a:p>
        </p:txBody>
      </p:sp>
      <p:sp>
        <p:nvSpPr>
          <p:cNvPr id="11" name="Explosion 2 10"/>
          <p:cNvSpPr/>
          <p:nvPr/>
        </p:nvSpPr>
        <p:spPr>
          <a:xfrm>
            <a:off x="2343150" y="1295400"/>
            <a:ext cx="1847850" cy="1385455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ရာသီဉတု</a:t>
            </a:r>
            <a:endParaRPr lang="en-US" dirty="0"/>
          </a:p>
        </p:txBody>
      </p:sp>
      <p:sp>
        <p:nvSpPr>
          <p:cNvPr id="7" name="Curved Right Arrow 6"/>
          <p:cNvSpPr/>
          <p:nvPr/>
        </p:nvSpPr>
        <p:spPr>
          <a:xfrm>
            <a:off x="447674" y="2109356"/>
            <a:ext cx="457201" cy="107349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urved Right Arrow 12"/>
          <p:cNvSpPr/>
          <p:nvPr/>
        </p:nvSpPr>
        <p:spPr>
          <a:xfrm rot="14135173">
            <a:off x="2883925" y="2478806"/>
            <a:ext cx="443990" cy="100697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Curved Right Arrow 13"/>
          <p:cNvSpPr/>
          <p:nvPr/>
        </p:nvSpPr>
        <p:spPr>
          <a:xfrm rot="7142135">
            <a:off x="1864112" y="815463"/>
            <a:ext cx="443990" cy="88683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Lenovo\Downloads\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14269"/>
            <a:ext cx="3228543" cy="243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010" y="3897007"/>
            <a:ext cx="4993611" cy="2808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4953001" y="3810000"/>
            <a:ext cx="3886200" cy="2743200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837A-8E6C-4030-9622-C6B09AAEF32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5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20" y="609600"/>
            <a:ext cx="846688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837A-8E6C-4030-9622-C6B09AAEF3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7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2587" y="609600"/>
            <a:ext cx="853440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 smtClean="0">
                <a:latin typeface="Pyidaungsu"/>
                <a:ea typeface="Times New Roman"/>
              </a:rPr>
              <a:t>ခ</a:t>
            </a:r>
            <a:r>
              <a:rPr lang="en-US" dirty="0" err="1">
                <a:latin typeface="Pyidaungsu"/>
                <a:ea typeface="Times New Roman"/>
              </a:rPr>
              <a:t>ေတ်မီ</a:t>
            </a:r>
            <a:r>
              <a:rPr lang="en-US" dirty="0">
                <a:latin typeface="Pyidaungsu"/>
                <a:ea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</a:rPr>
              <a:t>စိုက်ပျိုးနည်း</a:t>
            </a:r>
            <a:r>
              <a:rPr lang="en-US" dirty="0">
                <a:latin typeface="Pyidaungsu"/>
                <a:ea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</a:rPr>
              <a:t>စနစ်များသည</a:t>
            </a:r>
            <a:r>
              <a:rPr lang="en-US" dirty="0">
                <a:latin typeface="Pyidaungsu"/>
                <a:ea typeface="Times New Roman"/>
              </a:rPr>
              <a:t>် </a:t>
            </a:r>
            <a:endParaRPr lang="en-US" dirty="0" smtClean="0">
              <a:latin typeface="Pyidaungsu"/>
              <a:ea typeface="Times New Roman"/>
            </a:endParaRP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>
                <a:latin typeface="Pyidaungsu"/>
                <a:ea typeface="Times New Roman"/>
              </a:rPr>
              <a:t>	</a:t>
            </a:r>
            <a:r>
              <a:rPr lang="en-US" dirty="0" err="1" smtClean="0">
                <a:latin typeface="Pyidaungsu"/>
                <a:ea typeface="Times New Roman"/>
              </a:rPr>
              <a:t>မ</a:t>
            </a:r>
            <a:r>
              <a:rPr lang="en-US" dirty="0" err="1">
                <a:latin typeface="Pyidaungsu"/>
                <a:ea typeface="Times New Roman"/>
              </a:rPr>
              <a:t>ြင</a:t>
            </a:r>
            <a:r>
              <a:rPr lang="en-US" dirty="0">
                <a:latin typeface="Pyidaungsu"/>
                <a:ea typeface="Times New Roman"/>
              </a:rPr>
              <a:t>့်</a:t>
            </a:r>
            <a:r>
              <a:rPr lang="en-US" dirty="0" err="1">
                <a:latin typeface="Pyidaungsu"/>
                <a:ea typeface="Times New Roman"/>
              </a:rPr>
              <a:t>မားသော</a:t>
            </a:r>
            <a:r>
              <a:rPr lang="en-US" dirty="0">
                <a:latin typeface="Pyidaungsu"/>
                <a:ea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</a:rPr>
              <a:t>အထွက်နှုန</a:t>
            </a:r>
            <a:r>
              <a:rPr lang="en-US" dirty="0" err="1" smtClean="0">
                <a:latin typeface="Pyidaungsu"/>
                <a:ea typeface="Times New Roman"/>
              </a:rPr>
              <a:t>်းကောင်းရရ</a:t>
            </a:r>
            <a:r>
              <a:rPr lang="en-US" dirty="0" err="1">
                <a:latin typeface="Pyidaungsu"/>
                <a:ea typeface="Times New Roman"/>
              </a:rPr>
              <a:t>ှိစ</a:t>
            </a:r>
            <a:r>
              <a:rPr lang="en-US" dirty="0" err="1" smtClean="0">
                <a:latin typeface="Pyidaungsu"/>
                <a:ea typeface="Times New Roman"/>
              </a:rPr>
              <a:t>ေရန</a:t>
            </a:r>
            <a:r>
              <a:rPr lang="en-US" dirty="0" smtClean="0">
                <a:latin typeface="Pyidaungsu"/>
                <a:ea typeface="Times New Roman"/>
              </a:rPr>
              <a:t>်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>
                <a:latin typeface="Pyidaungsu"/>
                <a:ea typeface="Times New Roman"/>
              </a:rPr>
              <a:t>	</a:t>
            </a:r>
            <a:r>
              <a:rPr lang="en-US" dirty="0" err="1" smtClean="0">
                <a:latin typeface="Pyidaungsu"/>
                <a:ea typeface="Times New Roman"/>
              </a:rPr>
              <a:t>ပတ</a:t>
            </a:r>
            <a:r>
              <a:rPr lang="en-US" dirty="0" err="1">
                <a:latin typeface="Pyidaungsu"/>
                <a:ea typeface="Times New Roman"/>
              </a:rPr>
              <a:t>်ဝန်းကျင</a:t>
            </a:r>
            <a:r>
              <a:rPr lang="en-US" dirty="0">
                <a:latin typeface="Pyidaungsu"/>
                <a:ea typeface="Times New Roman"/>
              </a:rPr>
              <a:t>် </a:t>
            </a:r>
            <a:r>
              <a:rPr lang="en-US" dirty="0" err="1">
                <a:latin typeface="Pyidaungsu"/>
                <a:ea typeface="Times New Roman"/>
              </a:rPr>
              <a:t>ညစ်ညမ်းမှု</a:t>
            </a:r>
            <a:r>
              <a:rPr lang="en-US" dirty="0">
                <a:latin typeface="Pyidaungsu"/>
                <a:ea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</a:rPr>
              <a:t>အနည်းဆ</a:t>
            </a:r>
            <a:r>
              <a:rPr lang="en-US" dirty="0" err="1" smtClean="0">
                <a:latin typeface="Pyidaungsu"/>
                <a:ea typeface="Times New Roman"/>
              </a:rPr>
              <a:t>ုံးရန</a:t>
            </a:r>
            <a:r>
              <a:rPr lang="en-US" dirty="0" smtClean="0">
                <a:latin typeface="Pyidaungsu"/>
                <a:ea typeface="Times New Roman"/>
              </a:rPr>
              <a:t>်</a:t>
            </a:r>
            <a:endParaRPr lang="en-US" dirty="0">
              <a:latin typeface="Pyidaungsu"/>
              <a:ea typeface="Times New Roman"/>
            </a:endParaRP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smtClean="0">
                <a:latin typeface="Pyidaungsu"/>
                <a:ea typeface="Times New Roman"/>
              </a:rPr>
              <a:t>  </a:t>
            </a:r>
            <a:r>
              <a:rPr lang="en-US" dirty="0" err="1" smtClean="0">
                <a:latin typeface="Pyidaungsu"/>
                <a:ea typeface="Times New Roman"/>
              </a:rPr>
              <a:t>ဓ</a:t>
            </a:r>
            <a:r>
              <a:rPr lang="en-US" dirty="0" err="1">
                <a:latin typeface="Pyidaungsu"/>
                <a:ea typeface="Times New Roman"/>
              </a:rPr>
              <a:t>ါတ်မြေဩဇာ</a:t>
            </a:r>
            <a:r>
              <a:rPr lang="en-US" dirty="0">
                <a:latin typeface="Pyidaungsu"/>
                <a:ea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</a:rPr>
              <a:t>အသုံးပြုမှု</a:t>
            </a:r>
            <a:r>
              <a:rPr lang="en-US" dirty="0">
                <a:latin typeface="Pyidaungsu"/>
                <a:ea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</a:rPr>
              <a:t>အကျိုးအာနိသင</a:t>
            </a:r>
            <a:r>
              <a:rPr lang="en-US" dirty="0">
                <a:latin typeface="Pyidaungsu"/>
                <a:ea typeface="Times New Roman"/>
              </a:rPr>
              <a:t>် </a:t>
            </a:r>
            <a:r>
              <a:rPr lang="en-US" dirty="0" err="1">
                <a:latin typeface="Pyidaungsu"/>
                <a:ea typeface="Times New Roman"/>
              </a:rPr>
              <a:t>မြင</a:t>
            </a:r>
            <a:r>
              <a:rPr lang="en-US" dirty="0">
                <a:latin typeface="Pyidaungsu"/>
                <a:ea typeface="Times New Roman"/>
              </a:rPr>
              <a:t>့်</a:t>
            </a:r>
            <a:r>
              <a:rPr lang="en-US" dirty="0" err="1">
                <a:latin typeface="Pyidaungsu"/>
                <a:ea typeface="Times New Roman"/>
              </a:rPr>
              <a:t>မားစေရန</a:t>
            </a:r>
            <a:r>
              <a:rPr lang="en-US" dirty="0" smtClean="0">
                <a:latin typeface="Pyidaungsu"/>
                <a:ea typeface="Times New Roman"/>
              </a:rPr>
              <a:t>်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>
                <a:latin typeface="Pyidaungsu"/>
                <a:ea typeface="Times New Roman"/>
              </a:rPr>
              <a:t>	</a:t>
            </a:r>
            <a:r>
              <a:rPr lang="en-US" dirty="0" err="1" smtClean="0">
                <a:latin typeface="Pyidaungsu"/>
                <a:ea typeface="Times New Roman"/>
              </a:rPr>
              <a:t>ဓ</a:t>
            </a:r>
            <a:r>
              <a:rPr lang="en-US" dirty="0" err="1">
                <a:latin typeface="Pyidaungsu"/>
                <a:ea typeface="Times New Roman"/>
              </a:rPr>
              <a:t>ါတ်မြေဩဇာ</a:t>
            </a:r>
            <a:r>
              <a:rPr lang="en-US" dirty="0">
                <a:latin typeface="Pyidaungsu"/>
                <a:ea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</a:rPr>
              <a:t>ထည</a:t>
            </a:r>
            <a:r>
              <a:rPr lang="en-US" dirty="0">
                <a:latin typeface="Pyidaungsu"/>
                <a:ea typeface="Times New Roman"/>
              </a:rPr>
              <a:t>့်</a:t>
            </a:r>
            <a:r>
              <a:rPr lang="en-US" dirty="0" err="1">
                <a:latin typeface="Pyidaungsu"/>
                <a:ea typeface="Times New Roman"/>
              </a:rPr>
              <a:t>သွင်းမှု</a:t>
            </a:r>
            <a:r>
              <a:rPr lang="en-US" dirty="0">
                <a:latin typeface="Pyidaungsu"/>
                <a:ea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</a:rPr>
              <a:t>အနည်းဆုံးပမာဏ</a:t>
            </a:r>
            <a:r>
              <a:rPr lang="en-US" dirty="0">
                <a:latin typeface="Pyidaungsu"/>
                <a:ea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</a:rPr>
              <a:t>ဖြစ်စေရန်နှင</a:t>
            </a:r>
            <a:r>
              <a:rPr lang="en-US" dirty="0">
                <a:latin typeface="Pyidaungsu"/>
                <a:ea typeface="Times New Roman"/>
              </a:rPr>
              <a:t>့် </a:t>
            </a:r>
          </a:p>
          <a:p>
            <a:pPr marL="742950" lvl="1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en-US" dirty="0" smtClean="0">
                <a:latin typeface="Pyidaungsu"/>
                <a:ea typeface="Times New Roman"/>
              </a:rPr>
              <a:t>   </a:t>
            </a:r>
            <a:r>
              <a:rPr lang="en-US" dirty="0" err="1" smtClean="0">
                <a:latin typeface="Pyidaungsu"/>
                <a:ea typeface="Times New Roman"/>
              </a:rPr>
              <a:t>ဓ</a:t>
            </a:r>
            <a:r>
              <a:rPr lang="en-US" dirty="0" err="1">
                <a:latin typeface="Pyidaungsu"/>
                <a:ea typeface="Times New Roman"/>
              </a:rPr>
              <a:t>ါတ်မြေဩဇာအတွက</a:t>
            </a:r>
            <a:r>
              <a:rPr lang="en-US" dirty="0">
                <a:latin typeface="Pyidaungsu"/>
                <a:ea typeface="Times New Roman"/>
              </a:rPr>
              <a:t>် </a:t>
            </a:r>
            <a:r>
              <a:rPr lang="en-US" dirty="0" err="1">
                <a:latin typeface="Pyidaungsu"/>
                <a:ea typeface="Times New Roman"/>
              </a:rPr>
              <a:t>ရင်းနှီးမ</a:t>
            </a:r>
            <a:r>
              <a:rPr lang="en-US" dirty="0">
                <a:latin typeface="Pyidaungsu"/>
                <a:ea typeface="Times New Roman"/>
              </a:rPr>
              <a:t>ြှ</a:t>
            </a:r>
            <a:r>
              <a:rPr lang="en-US" dirty="0" err="1">
                <a:latin typeface="Pyidaungsu"/>
                <a:ea typeface="Times New Roman"/>
              </a:rPr>
              <a:t>ုပ်နှံရမှုနည်းပြီး</a:t>
            </a:r>
            <a:r>
              <a:rPr lang="en-US" dirty="0">
                <a:latin typeface="Pyidaungsu"/>
                <a:ea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</a:rPr>
              <a:t>တုံ့ပြန်မှု</a:t>
            </a:r>
            <a:r>
              <a:rPr lang="en-US" dirty="0">
                <a:latin typeface="Pyidaungsu"/>
                <a:ea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</a:rPr>
              <a:t>မြင</a:t>
            </a:r>
            <a:r>
              <a:rPr lang="en-US" dirty="0">
                <a:latin typeface="Pyidaungsu"/>
                <a:ea typeface="Times New Roman"/>
              </a:rPr>
              <a:t>့်</a:t>
            </a:r>
            <a:r>
              <a:rPr lang="en-US" dirty="0" err="1">
                <a:latin typeface="Pyidaungsu"/>
                <a:ea typeface="Times New Roman"/>
              </a:rPr>
              <a:t>မားစွာ</a:t>
            </a:r>
            <a:r>
              <a:rPr lang="en-US" dirty="0">
                <a:latin typeface="Pyidaungsu"/>
                <a:ea typeface="Times New Roman"/>
              </a:rPr>
              <a:t> </a:t>
            </a:r>
            <a:r>
              <a:rPr lang="en-US" dirty="0" err="1">
                <a:latin typeface="Pyidaungsu"/>
                <a:ea typeface="Times New Roman"/>
              </a:rPr>
              <a:t>ရရှိရန</a:t>
            </a:r>
            <a:r>
              <a:rPr lang="en-US" dirty="0">
                <a:latin typeface="Pyidaungsu"/>
                <a:ea typeface="Times New Roman"/>
              </a:rPr>
              <a:t>် </a:t>
            </a:r>
            <a:r>
              <a:rPr lang="en-US" dirty="0" smtClean="0">
                <a:latin typeface="Pyidaungsu"/>
                <a:ea typeface="Times New Roman"/>
              </a:rPr>
              <a:t>		     (</a:t>
            </a:r>
            <a:r>
              <a:rPr lang="en-US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Hagih</a:t>
            </a:r>
            <a:r>
              <a:rPr lang="en-US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, 2002</a:t>
            </a:r>
            <a:r>
              <a:rPr lang="en-US" dirty="0" smtClean="0">
                <a:latin typeface="Pyidaungsu"/>
                <a:ea typeface="Times New Roman"/>
              </a:rPr>
              <a:t>)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0420"/>
            <a:ext cx="3124201" cy="3171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241" y="3575783"/>
            <a:ext cx="3325092" cy="3171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366" y="3610419"/>
            <a:ext cx="2701634" cy="3171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837A-8E6C-4030-9622-C6B09AAEF32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91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" y="545068"/>
            <a:ext cx="906780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latin typeface="Times New Roman"/>
                <a:ea typeface="Times New Roman"/>
              </a:rPr>
              <a:t>Fertigation</a:t>
            </a:r>
            <a:r>
              <a:rPr lang="en-US" sz="2400" dirty="0">
                <a:latin typeface="Times New Roman"/>
                <a:ea typeface="Times New Roman"/>
              </a:rPr>
              <a:t> </a:t>
            </a:r>
            <a:r>
              <a:rPr lang="en-US" sz="2400" dirty="0" err="1">
                <a:latin typeface="Pyidaungsu"/>
                <a:ea typeface="Times New Roman"/>
              </a:rPr>
              <a:t>ကို</a:t>
            </a:r>
            <a:r>
              <a:rPr lang="en-US" sz="2400" dirty="0">
                <a:latin typeface="Pyidaungsu"/>
                <a:ea typeface="Times New Roman"/>
              </a:rPr>
              <a:t> </a:t>
            </a:r>
            <a:r>
              <a:rPr lang="en-US" sz="2400" dirty="0" err="1">
                <a:latin typeface="Pyidaungsu"/>
                <a:ea typeface="Times New Roman"/>
              </a:rPr>
              <a:t>သုံးစွဲရသည</a:t>
            </a:r>
            <a:r>
              <a:rPr lang="en-US" sz="2400" dirty="0">
                <a:latin typeface="Pyidaungsu"/>
                <a:ea typeface="Times New Roman"/>
              </a:rPr>
              <a:t>့် </a:t>
            </a:r>
            <a:r>
              <a:rPr lang="en-US" sz="2400" dirty="0" err="1">
                <a:latin typeface="Pyidaungsu"/>
                <a:ea typeface="Times New Roman"/>
              </a:rPr>
              <a:t>အဓိကရည်ရွယ်ချက်များမှာ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23444" y="1155680"/>
            <a:ext cx="8763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en-US" dirty="0" err="1">
                <a:latin typeface="Pyidaungsu"/>
                <a:ea typeface="Calibri"/>
                <a:cs typeface="Times New Roman"/>
              </a:rPr>
              <a:t>စီးပွားဖြစ</a:t>
            </a:r>
            <a:r>
              <a:rPr lang="en-US" dirty="0" err="1" smtClean="0">
                <a:latin typeface="Pyidaungsu"/>
                <a:ea typeface="Calibri"/>
                <a:cs typeface="Times New Roman"/>
              </a:rPr>
              <a:t>်စ</a:t>
            </a:r>
            <a:r>
              <a:rPr lang="en-US" dirty="0" err="1">
                <a:latin typeface="Pyidaungsu"/>
                <a:ea typeface="Calibri"/>
                <a:cs typeface="Times New Roman"/>
              </a:rPr>
              <a:t>ိုက်ပျိုးထုတ်လုပ်သ</a:t>
            </a:r>
            <a:r>
              <a:rPr lang="en-US" dirty="0" err="1" smtClean="0">
                <a:latin typeface="Pyidaungsu"/>
                <a:ea typeface="Calibri"/>
                <a:cs typeface="Times New Roman"/>
              </a:rPr>
              <a:t>ောသ</a:t>
            </a:r>
            <a:r>
              <a:rPr lang="en-US" dirty="0" err="1">
                <a:latin typeface="Pyidaungsu"/>
                <a:ea typeface="Calibri"/>
                <a:cs typeface="Times New Roman"/>
              </a:rPr>
              <a:t>ီးနှံနှင</a:t>
            </a:r>
            <a:r>
              <a:rPr lang="en-US" dirty="0" smtClean="0">
                <a:latin typeface="Pyidaungsu"/>
                <a:ea typeface="Calibri"/>
                <a:cs typeface="Times New Roman"/>
              </a:rPr>
              <a:t>့်</a:t>
            </a:r>
            <a:r>
              <a:rPr lang="en-US" dirty="0" err="1" smtClean="0">
                <a:latin typeface="Pyidaungsu"/>
                <a:ea typeface="Calibri"/>
                <a:cs typeface="Times New Roman"/>
              </a:rPr>
              <a:t>ဉယ</a:t>
            </a:r>
            <a:r>
              <a:rPr lang="en-US" dirty="0" err="1">
                <a:latin typeface="Pyidaungsu"/>
                <a:ea typeface="Calibri"/>
                <a:cs typeface="Times New Roman"/>
              </a:rPr>
              <a:t>ျာဉ်ခြံသီးနှံမ</a:t>
            </a:r>
            <a:r>
              <a:rPr lang="en-US" dirty="0" err="1" smtClean="0">
                <a:latin typeface="Pyidaungsu"/>
                <a:ea typeface="Calibri"/>
                <a:cs typeface="Times New Roman"/>
              </a:rPr>
              <a:t>ျား</a:t>
            </a:r>
            <a:endParaRPr lang="en-US" sz="1400" dirty="0">
              <a:latin typeface="Calibri"/>
              <a:ea typeface="Calibri"/>
              <a:cs typeface="Times New Roman"/>
            </a:endParaRPr>
          </a:p>
          <a:p>
            <a:pPr marL="342900" marR="0" lvl="0" indent="-34290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en-US" dirty="0" err="1">
                <a:latin typeface="Pyidaungsu"/>
                <a:ea typeface="Calibri"/>
                <a:cs typeface="Times New Roman"/>
              </a:rPr>
              <a:t>မြေယာအလ</a:t>
            </a:r>
            <a:r>
              <a:rPr lang="en-US" dirty="0">
                <a:latin typeface="Pyidaungsu"/>
                <a:ea typeface="Calibri"/>
                <a:cs typeface="Times New Roman"/>
              </a:rPr>
              <a:t>ှ </a:t>
            </a:r>
            <a:r>
              <a:rPr lang="en-US" dirty="0" err="1">
                <a:latin typeface="Pyidaungsu"/>
                <a:ea typeface="Calibri"/>
                <a:cs typeface="Times New Roman"/>
              </a:rPr>
              <a:t>စိုက်ခင်းမ</a:t>
            </a:r>
            <a:r>
              <a:rPr lang="en-US" dirty="0" err="1" smtClean="0">
                <a:latin typeface="Pyidaungsu"/>
                <a:ea typeface="Calibri"/>
                <a:cs typeface="Times New Roman"/>
              </a:rPr>
              <a:t>ျား</a:t>
            </a:r>
            <a:endParaRPr lang="en-US" sz="1400" dirty="0">
              <a:latin typeface="Calibri"/>
              <a:ea typeface="Calibri"/>
              <a:cs typeface="Times New Roman"/>
            </a:endParaRPr>
          </a:p>
          <a:p>
            <a:pPr marL="342900" marR="0" lvl="0" indent="-34290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</a:pPr>
            <a:r>
              <a:rPr lang="en-US" dirty="0" err="1">
                <a:latin typeface="Pyidaungsu"/>
                <a:ea typeface="Calibri"/>
                <a:cs typeface="Times New Roman"/>
              </a:rPr>
              <a:t>အပင်နမူန</a:t>
            </a:r>
            <a:r>
              <a:rPr lang="en-US" dirty="0" err="1" smtClean="0">
                <a:latin typeface="Pyidaungsu"/>
                <a:ea typeface="Calibri"/>
                <a:cs typeface="Times New Roman"/>
              </a:rPr>
              <a:t>ာဓ</a:t>
            </a:r>
            <a:r>
              <a:rPr lang="en-US" dirty="0" err="1">
                <a:latin typeface="Pyidaungsu"/>
                <a:ea typeface="Calibri"/>
                <a:cs typeface="Times New Roman"/>
              </a:rPr>
              <a:t>ါတ်ခွဲစမ်းသပ်မှုက</a:t>
            </a:r>
            <a:r>
              <a:rPr lang="en-US" dirty="0" err="1" smtClean="0">
                <a:latin typeface="Pyidaungsu"/>
                <a:ea typeface="Calibri"/>
                <a:cs typeface="Times New Roman"/>
              </a:rPr>
              <a:t>ို</a:t>
            </a:r>
            <a:r>
              <a:rPr lang="en-US" dirty="0" smtClean="0">
                <a:latin typeface="Pyidaungsu"/>
                <a:ea typeface="Calibri"/>
                <a:cs typeface="Times New Roman"/>
              </a:rPr>
              <a:t> </a:t>
            </a:r>
            <a:r>
              <a:rPr lang="en-US" dirty="0" err="1" smtClean="0">
                <a:latin typeface="Pyidaungsu"/>
                <a:ea typeface="Calibri"/>
                <a:cs typeface="Times New Roman"/>
              </a:rPr>
              <a:t>အခ</a:t>
            </a:r>
            <a:r>
              <a:rPr lang="en-US" dirty="0" err="1">
                <a:latin typeface="Pyidaungsu"/>
                <a:ea typeface="Calibri"/>
                <a:cs typeface="Times New Roman"/>
              </a:rPr>
              <a:t>ြေခံ</a:t>
            </a:r>
            <a:r>
              <a:rPr lang="en-US" dirty="0" smtClean="0">
                <a:latin typeface="Pyidaungsu"/>
                <a:ea typeface="Calibri"/>
                <a:cs typeface="Times New Roman"/>
              </a:rPr>
              <a:t>၍ </a:t>
            </a:r>
            <a:r>
              <a:rPr lang="en-US" dirty="0" err="1" smtClean="0">
                <a:latin typeface="Pyidaungsu"/>
                <a:ea typeface="Calibri"/>
                <a:cs typeface="Times New Roman"/>
              </a:rPr>
              <a:t>အ</a:t>
            </a:r>
            <a:r>
              <a:rPr lang="en-US" dirty="0" err="1">
                <a:latin typeface="Pyidaungsu"/>
                <a:ea typeface="Calibri"/>
                <a:cs typeface="Times New Roman"/>
              </a:rPr>
              <a:t>ာဟာရချို့တဲ့မှုက</a:t>
            </a:r>
            <a:r>
              <a:rPr lang="en-US" dirty="0" err="1" smtClean="0">
                <a:latin typeface="Pyidaungsu"/>
                <a:ea typeface="Calibri"/>
                <a:cs typeface="Times New Roman"/>
              </a:rPr>
              <a:t>ို</a:t>
            </a:r>
            <a:r>
              <a:rPr lang="en-US" dirty="0">
                <a:latin typeface="Pyidaungsu"/>
                <a:ea typeface="Calibri"/>
                <a:cs typeface="Times New Roman"/>
              </a:rPr>
              <a:t> </a:t>
            </a:r>
            <a:r>
              <a:rPr lang="en-US" dirty="0" err="1" smtClean="0">
                <a:latin typeface="Pyidaungsu"/>
                <a:ea typeface="Calibri"/>
                <a:cs typeface="Times New Roman"/>
              </a:rPr>
              <a:t>လ</a:t>
            </a:r>
            <a:r>
              <a:rPr lang="en-US" dirty="0" err="1">
                <a:latin typeface="Pyidaungsu"/>
                <a:ea typeface="Calibri"/>
                <a:cs typeface="Times New Roman"/>
              </a:rPr>
              <a:t>ိုအပ်နေသော</a:t>
            </a:r>
            <a:r>
              <a:rPr lang="en-US" dirty="0">
                <a:latin typeface="Pyidaungsu"/>
                <a:ea typeface="Calibri"/>
                <a:cs typeface="Times New Roman"/>
              </a:rPr>
              <a:t> </a:t>
            </a:r>
            <a:r>
              <a:rPr lang="en-US" dirty="0" err="1">
                <a:latin typeface="Pyidaungsu"/>
                <a:ea typeface="Calibri"/>
                <a:cs typeface="Times New Roman"/>
              </a:rPr>
              <a:t>အာဟာရကို</a:t>
            </a:r>
            <a:r>
              <a:rPr lang="en-US" dirty="0">
                <a:latin typeface="Pyidaungsu"/>
                <a:ea typeface="Calibri"/>
                <a:cs typeface="Times New Roman"/>
              </a:rPr>
              <a:t> </a:t>
            </a:r>
            <a:r>
              <a:rPr lang="en-US" dirty="0" err="1">
                <a:latin typeface="Times New Roman"/>
                <a:ea typeface="Calibri"/>
                <a:cs typeface="Times New Roman"/>
              </a:rPr>
              <a:t>Fertigation</a:t>
            </a:r>
            <a:r>
              <a:rPr lang="en-US" dirty="0">
                <a:latin typeface="Pyidaungsu"/>
                <a:ea typeface="Calibri"/>
                <a:cs typeface="Times New Roman"/>
              </a:rPr>
              <a:t> </a:t>
            </a:r>
            <a:r>
              <a:rPr lang="en-US" dirty="0" err="1">
                <a:latin typeface="Pyidaungsu"/>
                <a:ea typeface="Calibri"/>
                <a:cs typeface="Times New Roman"/>
              </a:rPr>
              <a:t>နည်းဖြင</a:t>
            </a:r>
            <a:r>
              <a:rPr lang="en-US" dirty="0">
                <a:latin typeface="Pyidaungsu"/>
                <a:ea typeface="Calibri"/>
                <a:cs typeface="Times New Roman"/>
              </a:rPr>
              <a:t>့် </a:t>
            </a:r>
            <a:r>
              <a:rPr lang="en-US" dirty="0" err="1">
                <a:latin typeface="Pyidaungsu"/>
                <a:ea typeface="Calibri"/>
                <a:cs typeface="Times New Roman"/>
              </a:rPr>
              <a:t>ဖြည</a:t>
            </a:r>
            <a:r>
              <a:rPr lang="en-US" dirty="0">
                <a:latin typeface="Pyidaungsu"/>
                <a:ea typeface="Calibri"/>
                <a:cs typeface="Times New Roman"/>
              </a:rPr>
              <a:t>့်</a:t>
            </a:r>
            <a:r>
              <a:rPr lang="en-US" dirty="0" err="1">
                <a:latin typeface="Pyidaungsu"/>
                <a:ea typeface="Calibri"/>
                <a:cs typeface="Times New Roman"/>
              </a:rPr>
              <a:t>စွက်ပေးနိုင်ရန</a:t>
            </a:r>
            <a:r>
              <a:rPr lang="en-US" dirty="0">
                <a:latin typeface="Pyidaungsu"/>
                <a:ea typeface="Calibri"/>
                <a:cs typeface="Times New Roman"/>
              </a:rPr>
              <a:t>်</a:t>
            </a:r>
            <a:endParaRPr lang="en-US" sz="1400" dirty="0">
              <a:latin typeface="Calibri"/>
              <a:ea typeface="Calibri"/>
              <a:cs typeface="Times New Roman"/>
            </a:endParaRPr>
          </a:p>
          <a:p>
            <a:pPr marL="342900" marR="0" lvl="0" indent="-342900" algn="just">
              <a:lnSpc>
                <a:spcPct val="200000"/>
              </a:lnSpc>
              <a:spcBef>
                <a:spcPts val="0"/>
              </a:spcBef>
              <a:spcAft>
                <a:spcPts val="1000"/>
              </a:spcAft>
              <a:buFont typeface="Wingdings" pitchFamily="2" charset="2"/>
              <a:buChar char="v"/>
            </a:pPr>
            <a:r>
              <a:rPr lang="en-US" dirty="0" err="1">
                <a:latin typeface="Pyidaungsu"/>
                <a:ea typeface="Calibri"/>
                <a:cs typeface="Times New Roman"/>
              </a:rPr>
              <a:t>တန်ဖိုးမ</a:t>
            </a:r>
            <a:r>
              <a:rPr lang="en-US" dirty="0">
                <a:latin typeface="Pyidaungsu"/>
                <a:ea typeface="Calibri"/>
                <a:cs typeface="Times New Roman"/>
              </a:rPr>
              <a:t>ြှင</a:t>
            </a:r>
            <a:r>
              <a:rPr lang="en-US" dirty="0" smtClean="0">
                <a:latin typeface="Pyidaungsu"/>
                <a:ea typeface="Calibri"/>
                <a:cs typeface="Times New Roman"/>
              </a:rPr>
              <a:t>့်</a:t>
            </a:r>
            <a:r>
              <a:rPr lang="en-US" dirty="0" err="1" smtClean="0">
                <a:latin typeface="Pyidaungsu"/>
                <a:ea typeface="Calibri"/>
                <a:cs typeface="Times New Roman"/>
              </a:rPr>
              <a:t>သ</a:t>
            </a:r>
            <a:r>
              <a:rPr lang="en-US" dirty="0" err="1">
                <a:latin typeface="Pyidaungsu"/>
                <a:ea typeface="Calibri"/>
                <a:cs typeface="Times New Roman"/>
              </a:rPr>
              <a:t>ီးန</a:t>
            </a:r>
            <a:r>
              <a:rPr lang="en-US" dirty="0" err="1" smtClean="0">
                <a:latin typeface="Pyidaungsu"/>
                <a:ea typeface="Calibri"/>
                <a:cs typeface="Times New Roman"/>
              </a:rPr>
              <a:t>ှံ</a:t>
            </a:r>
            <a:r>
              <a:rPr lang="en-US" dirty="0" smtClean="0">
                <a:latin typeface="Pyidaungsu"/>
                <a:ea typeface="Calibri"/>
                <a:cs typeface="Times New Roman"/>
              </a:rPr>
              <a:t>(</a:t>
            </a:r>
            <a:r>
              <a:rPr lang="en-US" dirty="0" err="1">
                <a:latin typeface="Pyidaungsu"/>
                <a:ea typeface="Calibri"/>
                <a:cs typeface="Times New Roman"/>
              </a:rPr>
              <a:t>ဟင်းသီးဟင်းရွက</a:t>
            </a:r>
            <a:r>
              <a:rPr lang="en-US" dirty="0">
                <a:latin typeface="Pyidaungsu"/>
                <a:ea typeface="Calibri"/>
                <a:cs typeface="Times New Roman"/>
              </a:rPr>
              <a:t>်</a:t>
            </a:r>
            <a:r>
              <a:rPr lang="en-US" dirty="0" smtClean="0">
                <a:latin typeface="Pyidaungsu"/>
                <a:ea typeface="Calibri"/>
                <a:cs typeface="Times New Roman"/>
              </a:rPr>
              <a:t>၊</a:t>
            </a:r>
            <a:r>
              <a:rPr lang="en-US" dirty="0" err="1" smtClean="0">
                <a:latin typeface="Pyidaungsu"/>
                <a:ea typeface="Calibri"/>
                <a:cs typeface="Times New Roman"/>
              </a:rPr>
              <a:t>အလ</a:t>
            </a:r>
            <a:r>
              <a:rPr lang="en-US" dirty="0" err="1">
                <a:latin typeface="Pyidaungsu"/>
                <a:ea typeface="Calibri"/>
                <a:cs typeface="Times New Roman"/>
              </a:rPr>
              <a:t>ှမြက်ခင်း</a:t>
            </a:r>
            <a:r>
              <a:rPr lang="en-US" dirty="0">
                <a:latin typeface="Pyidaungsu"/>
                <a:ea typeface="Calibri"/>
                <a:cs typeface="Times New Roman"/>
              </a:rPr>
              <a:t>၊ </a:t>
            </a:r>
            <a:r>
              <a:rPr lang="en-US" dirty="0" err="1">
                <a:latin typeface="Pyidaungsu"/>
                <a:ea typeface="Calibri"/>
                <a:cs typeface="Times New Roman"/>
              </a:rPr>
              <a:t>သစ်သီးပင်နှင</a:t>
            </a:r>
            <a:r>
              <a:rPr lang="en-US" dirty="0">
                <a:latin typeface="Pyidaungsu"/>
                <a:ea typeface="Calibri"/>
                <a:cs typeface="Times New Roman"/>
              </a:rPr>
              <a:t>့် </a:t>
            </a:r>
            <a:r>
              <a:rPr lang="en-US" dirty="0" err="1">
                <a:latin typeface="Pyidaungsu"/>
                <a:ea typeface="Calibri"/>
                <a:cs typeface="Times New Roman"/>
              </a:rPr>
              <a:t>အလ</a:t>
            </a:r>
            <a:r>
              <a:rPr lang="en-US" dirty="0" err="1" smtClean="0">
                <a:latin typeface="Pyidaungsu"/>
                <a:ea typeface="Calibri"/>
                <a:cs typeface="Times New Roman"/>
              </a:rPr>
              <a:t>ှစ</a:t>
            </a:r>
            <a:r>
              <a:rPr lang="en-US" dirty="0" err="1">
                <a:latin typeface="Pyidaungsu"/>
                <a:ea typeface="Calibri"/>
                <a:cs typeface="Times New Roman"/>
              </a:rPr>
              <a:t>ိုက်ပင်များအတွက</a:t>
            </a:r>
            <a:r>
              <a:rPr lang="en-US" dirty="0">
                <a:latin typeface="Pyidaungsu"/>
                <a:ea typeface="Calibri"/>
                <a:cs typeface="Times New Roman"/>
              </a:rPr>
              <a:t>် </a:t>
            </a:r>
            <a:r>
              <a:rPr lang="en-US" dirty="0" err="1">
                <a:latin typeface="Pyidaungsu"/>
                <a:ea typeface="Calibri"/>
                <a:cs typeface="Times New Roman"/>
              </a:rPr>
              <a:t>အစဉ်အမြဲ</a:t>
            </a:r>
            <a:r>
              <a:rPr lang="en-US" dirty="0">
                <a:latin typeface="Pyidaungsu"/>
                <a:ea typeface="Calibri"/>
                <a:cs typeface="Times New Roman"/>
              </a:rPr>
              <a:t> </a:t>
            </a:r>
            <a:r>
              <a:rPr lang="en-US" dirty="0" err="1">
                <a:latin typeface="Pyidaungsu"/>
                <a:ea typeface="Calibri"/>
                <a:cs typeface="Times New Roman"/>
              </a:rPr>
              <a:t>အာဟာရဖြည</a:t>
            </a:r>
            <a:r>
              <a:rPr lang="en-US" dirty="0">
                <a:latin typeface="Pyidaungsu"/>
                <a:ea typeface="Calibri"/>
                <a:cs typeface="Times New Roman"/>
              </a:rPr>
              <a:t>့် </a:t>
            </a:r>
            <a:r>
              <a:rPr lang="en-US" dirty="0" err="1">
                <a:latin typeface="Pyidaungsu"/>
                <a:ea typeface="Calibri"/>
                <a:cs typeface="Times New Roman"/>
              </a:rPr>
              <a:t>ရေသွင်းစနစ်ကို</a:t>
            </a:r>
            <a:r>
              <a:rPr lang="en-US" dirty="0">
                <a:latin typeface="Pyidaungsu"/>
                <a:ea typeface="Calibri"/>
                <a:cs typeface="Times New Roman"/>
              </a:rPr>
              <a:t> </a:t>
            </a:r>
            <a:r>
              <a:rPr lang="en-US" dirty="0" err="1">
                <a:latin typeface="Pyidaungsu"/>
                <a:ea typeface="Calibri"/>
                <a:cs typeface="Times New Roman"/>
              </a:rPr>
              <a:t>အသုံးပြုနိုင်ရန</a:t>
            </a:r>
            <a:r>
              <a:rPr lang="en-US" dirty="0">
                <a:latin typeface="Pyidaungsu"/>
                <a:ea typeface="Calibri"/>
                <a:cs typeface="Times New Roman"/>
              </a:rPr>
              <a:t>် </a:t>
            </a:r>
            <a:r>
              <a:rPr lang="en-US" dirty="0" err="1">
                <a:latin typeface="Pyidaungsu"/>
                <a:ea typeface="Calibri"/>
                <a:cs typeface="Times New Roman"/>
              </a:rPr>
              <a:t>ရည်ရွယ်ဆောင်ရွက်ကြသည</a:t>
            </a:r>
            <a:r>
              <a:rPr lang="en-US" dirty="0">
                <a:latin typeface="Pyidaungsu"/>
                <a:ea typeface="Calibri"/>
                <a:cs typeface="Times New Roman"/>
              </a:rPr>
              <a:t>်။</a:t>
            </a:r>
            <a:endParaRPr lang="en-US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5" b="14591"/>
          <a:stretch/>
        </p:blipFill>
        <p:spPr bwMode="auto">
          <a:xfrm>
            <a:off x="0" y="4800600"/>
            <a:ext cx="2486025" cy="1383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02336" y="6371567"/>
            <a:ext cx="1828800" cy="3688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</a:rPr>
              <a:t>Dargon</a:t>
            </a:r>
            <a:r>
              <a:rPr lang="en-US" sz="1600" b="1" dirty="0" smtClean="0">
                <a:solidFill>
                  <a:schemeClr val="tx1"/>
                </a:solidFill>
              </a:rPr>
              <a:t> Fruit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11671" y="6327371"/>
            <a:ext cx="1600200" cy="45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Strawberry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190744" y="6324600"/>
            <a:ext cx="1743456" cy="45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Peach Tree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44"/>
          <a:stretch/>
        </p:blipFill>
        <p:spPr bwMode="auto">
          <a:xfrm>
            <a:off x="7228493" y="4800600"/>
            <a:ext cx="1891591" cy="1283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7336088" y="6242997"/>
            <a:ext cx="1676400" cy="4724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Vegetable</a:t>
            </a:r>
            <a:endParaRPr lang="en-US" sz="1600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Lenovo\Downloads\OIP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170" y="4684326"/>
            <a:ext cx="2357668" cy="156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448" y="4848918"/>
            <a:ext cx="2214805" cy="1399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837A-8E6C-4030-9622-C6B09AAEF32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2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67000" y="457200"/>
            <a:ext cx="6553200" cy="4208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dirty="0" err="1"/>
              <a:t>တန်ဖိုးမ</a:t>
            </a:r>
            <a:r>
              <a:rPr lang="en-US" sz="2000" dirty="0"/>
              <a:t>ြှင့်</a:t>
            </a:r>
            <a:r>
              <a:rPr lang="en-US" sz="2000" dirty="0" err="1"/>
              <a:t>သီးနှံထုတ်လုပ်ရ</a:t>
            </a:r>
            <a:r>
              <a:rPr lang="en-US" sz="2000" dirty="0" err="1" smtClean="0"/>
              <a:t>ေးအပင်အ</a:t>
            </a:r>
            <a:r>
              <a:rPr lang="en-US" sz="2000" dirty="0" err="1"/>
              <a:t>ာဟာရဖြည</a:t>
            </a:r>
            <a:r>
              <a:rPr lang="en-US" sz="2000" dirty="0"/>
              <a:t>့်</a:t>
            </a:r>
            <a:r>
              <a:rPr lang="en-US" sz="2000" dirty="0" err="1"/>
              <a:t>ဆည်း</a:t>
            </a:r>
            <a:r>
              <a:rPr lang="en-US" sz="2000" dirty="0" err="1" smtClean="0"/>
              <a:t>မှု</a:t>
            </a:r>
            <a:endParaRPr lang="en-US" sz="2000" dirty="0" smtClean="0"/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dirty="0" err="1" smtClean="0"/>
              <a:t>လ</a:t>
            </a:r>
            <a:r>
              <a:rPr lang="en-US" sz="2000" dirty="0" err="1"/>
              <a:t>ုပ်သ</a:t>
            </a:r>
            <a:r>
              <a:rPr lang="en-US" sz="2000" dirty="0" err="1" smtClean="0"/>
              <a:t>ားအင</a:t>
            </a:r>
            <a:r>
              <a:rPr lang="en-US" sz="2000" dirty="0" err="1"/>
              <a:t>်အားလ</a:t>
            </a:r>
            <a:r>
              <a:rPr lang="en-US" sz="2000" dirty="0"/>
              <a:t>ျှ</a:t>
            </a:r>
            <a:r>
              <a:rPr lang="en-US" sz="2000" dirty="0" err="1"/>
              <a:t>ော့ချက</a:t>
            </a:r>
            <a:r>
              <a:rPr lang="en-US" sz="2000" dirty="0" err="1" smtClean="0"/>
              <a:t>ာလ</a:t>
            </a:r>
            <a:r>
              <a:rPr lang="en-US" sz="2000" dirty="0" err="1"/>
              <a:t>ုပ်ခစရိတ်သက်သာစ</a:t>
            </a:r>
            <a:r>
              <a:rPr lang="en-US" sz="2000" dirty="0" err="1" smtClean="0"/>
              <a:t>ေ</a:t>
            </a:r>
            <a:endParaRPr lang="en-US" sz="2000" dirty="0" smtClean="0"/>
          </a:p>
          <a:p>
            <a:pPr marL="342900" indent="-342900" algn="just">
              <a:lnSpc>
                <a:spcPct val="150000"/>
              </a:lnSpc>
              <a:buFont typeface="Wingdings" pitchFamily="2" charset="2"/>
              <a:buChar char="q"/>
            </a:pPr>
            <a:r>
              <a:rPr lang="en-US" sz="2000" dirty="0" err="1" smtClean="0"/>
              <a:t>Fertigation</a:t>
            </a:r>
            <a:r>
              <a:rPr lang="en-US" sz="2000" dirty="0" smtClean="0"/>
              <a:t> </a:t>
            </a:r>
            <a:r>
              <a:rPr lang="en-US" sz="2000" dirty="0" err="1"/>
              <a:t>ကို</a:t>
            </a:r>
            <a:r>
              <a:rPr lang="en-US" sz="2000" dirty="0"/>
              <a:t> </a:t>
            </a:r>
            <a:endParaRPr lang="en-US" sz="2000" dirty="0" smtClean="0"/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 err="1" smtClean="0"/>
              <a:t>လ</a:t>
            </a:r>
            <a:r>
              <a:rPr lang="en-US" sz="2000" dirty="0" err="1"/>
              <a:t>ုပ်ကွက်ငယ</a:t>
            </a:r>
            <a:r>
              <a:rPr lang="en-US" sz="2000" dirty="0"/>
              <a:t>် </a:t>
            </a:r>
            <a:r>
              <a:rPr lang="en-US" sz="2000" dirty="0" err="1"/>
              <a:t>တောင်သူတစ်ဦးချင်း</a:t>
            </a:r>
            <a:r>
              <a:rPr lang="en-US" sz="2000" dirty="0"/>
              <a:t>(individual small farmer</a:t>
            </a:r>
            <a:r>
              <a:rPr lang="en-US" sz="2000" dirty="0" smtClean="0"/>
              <a:t>) 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 err="1" smtClean="0"/>
              <a:t>က</a:t>
            </a:r>
            <a:r>
              <a:rPr lang="en-US" sz="2000" dirty="0" err="1"/>
              <a:t>ြီးမားကျယ်ပြန</a:t>
            </a:r>
            <a:r>
              <a:rPr lang="en-US" sz="2000" dirty="0"/>
              <a:t>့်</a:t>
            </a:r>
            <a:r>
              <a:rPr lang="en-US" sz="2000" dirty="0" err="1"/>
              <a:t>သ</a:t>
            </a:r>
            <a:r>
              <a:rPr lang="en-US" sz="2000" dirty="0" err="1" smtClean="0"/>
              <a:t>ောသ</a:t>
            </a:r>
            <a:r>
              <a:rPr lang="en-US" sz="2000" dirty="0" err="1"/>
              <a:t>ီးန</a:t>
            </a:r>
            <a:r>
              <a:rPr lang="en-US" sz="2000" dirty="0" err="1" smtClean="0"/>
              <a:t>ှံစ</a:t>
            </a:r>
            <a:r>
              <a:rPr lang="en-US" sz="2000" dirty="0" err="1"/>
              <a:t>ိုက်ခင်းမ</a:t>
            </a:r>
            <a:r>
              <a:rPr lang="en-US" sz="2000" dirty="0" err="1" smtClean="0"/>
              <a:t>ျား</a:t>
            </a:r>
            <a:r>
              <a:rPr lang="en-US" sz="2000" dirty="0" smtClean="0"/>
              <a:t>(huge plantation) </a:t>
            </a: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 err="1" smtClean="0"/>
              <a:t>က</a:t>
            </a:r>
            <a:r>
              <a:rPr lang="en-US" sz="2000" dirty="0" err="1"/>
              <a:t>ွင်းကျယ်စိုက်ခင်းများ</a:t>
            </a:r>
            <a:r>
              <a:rPr lang="en-US" sz="2000" dirty="0"/>
              <a:t>(Field </a:t>
            </a:r>
            <a:r>
              <a:rPr lang="en-US" sz="2000" dirty="0" smtClean="0"/>
              <a:t>areas) </a:t>
            </a:r>
          </a:p>
          <a:p>
            <a:pPr lvl="1">
              <a:lnSpc>
                <a:spcPct val="150000"/>
              </a:lnSpc>
            </a:pPr>
            <a:r>
              <a:rPr lang="en-US" sz="2000" dirty="0" smtClean="0"/>
              <a:t>    </a:t>
            </a:r>
            <a:r>
              <a:rPr lang="en-US" sz="2000" dirty="0" err="1" smtClean="0"/>
              <a:t>ရ</a:t>
            </a:r>
            <a:r>
              <a:rPr lang="en-US" sz="2000" dirty="0" err="1"/>
              <a:t>ေသွင်းမှု</a:t>
            </a:r>
            <a:r>
              <a:rPr lang="en-US" sz="2000" dirty="0"/>
              <a:t> </a:t>
            </a:r>
            <a:r>
              <a:rPr lang="en-US" sz="2000" dirty="0" err="1"/>
              <a:t>လျင်မြန</a:t>
            </a:r>
            <a:r>
              <a:rPr lang="en-US" sz="2000" dirty="0"/>
              <a:t>် </a:t>
            </a:r>
            <a:r>
              <a:rPr lang="en-US" sz="2000" dirty="0" err="1"/>
              <a:t>ကောင်းမွန်ရန</a:t>
            </a:r>
            <a:r>
              <a:rPr lang="en-US" sz="2000" dirty="0"/>
              <a:t>် </a:t>
            </a:r>
            <a:r>
              <a:rPr lang="en-US" sz="2000" dirty="0" err="1"/>
              <a:t>အသုံးပြုပါသည</a:t>
            </a:r>
            <a:r>
              <a:rPr lang="en-US" sz="2000" dirty="0" smtClean="0"/>
              <a:t>်</a:t>
            </a:r>
            <a:endParaRPr 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53907"/>
            <a:ext cx="2743200" cy="3072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87555" y="3491759"/>
            <a:ext cx="2225289" cy="338554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1600" dirty="0" err="1"/>
              <a:t>Fertigation</a:t>
            </a:r>
            <a:r>
              <a:rPr lang="en-US" sz="1600" dirty="0"/>
              <a:t> Manager™</a:t>
            </a:r>
          </a:p>
        </p:txBody>
      </p:sp>
      <p:sp>
        <p:nvSpPr>
          <p:cNvPr id="5" name="Rectangle 4"/>
          <p:cNvSpPr/>
          <p:nvPr/>
        </p:nvSpPr>
        <p:spPr>
          <a:xfrm>
            <a:off x="618200" y="3830313"/>
            <a:ext cx="1963999" cy="58477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1600" dirty="0"/>
              <a:t>Reduced Fertilizer </a:t>
            </a:r>
            <a:endParaRPr lang="en-US" sz="1600" dirty="0" smtClean="0"/>
          </a:p>
          <a:p>
            <a:r>
              <a:rPr lang="en-US" sz="1600" dirty="0" smtClean="0"/>
              <a:t>and </a:t>
            </a:r>
            <a:r>
              <a:rPr lang="en-US" sz="1600" dirty="0"/>
              <a:t>Irrigation Costs</a:t>
            </a:r>
          </a:p>
        </p:txBody>
      </p:sp>
      <p:pic>
        <p:nvPicPr>
          <p:cNvPr id="7" name="Picture 6" descr="Drip irrigation system | Solutions | Agrospace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656" y="4699572"/>
            <a:ext cx="2971800" cy="2088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Spring/Summer Eet Pictures - Lessons - Tes Teach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456" y="4666718"/>
            <a:ext cx="2819400" cy="213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99572"/>
            <a:ext cx="3343656" cy="208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3837A-8E6C-4030-9622-C6B09AAEF3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84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1">
      <a:dk1>
        <a:srgbClr val="000000"/>
      </a:dk1>
      <a:lt1>
        <a:sysClr val="window" lastClr="FFFFFF"/>
      </a:lt1>
      <a:dk2>
        <a:srgbClr val="00B050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00B050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583</TotalTime>
  <Words>3857</Words>
  <Application>Microsoft Office PowerPoint</Application>
  <PresentationFormat>On-screen Show (4:3)</PresentationFormat>
  <Paragraphs>186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Clarity</vt:lpstr>
      <vt:lpstr>အာဟာရဖြည့် ရေသွင်းစနစ်  (သို့)  သွင်းရေနှင့်အတူ အပင်အာဟာရဖြည့်စွက်ခြင်း FErTIGATION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Lenovo</cp:lastModifiedBy>
  <cp:revision>55</cp:revision>
  <dcterms:created xsi:type="dcterms:W3CDTF">2021-06-01T09:05:52Z</dcterms:created>
  <dcterms:modified xsi:type="dcterms:W3CDTF">2022-01-17T07:09:18Z</dcterms:modified>
</cp:coreProperties>
</file>