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441" r:id="rId2"/>
    <p:sldId id="483" r:id="rId3"/>
    <p:sldId id="470" r:id="rId4"/>
    <p:sldId id="474" r:id="rId5"/>
    <p:sldId id="503" r:id="rId6"/>
    <p:sldId id="374" r:id="rId7"/>
    <p:sldId id="502" r:id="rId8"/>
    <p:sldId id="475" r:id="rId9"/>
    <p:sldId id="504" r:id="rId10"/>
    <p:sldId id="506" r:id="rId11"/>
    <p:sldId id="507" r:id="rId12"/>
    <p:sldId id="505" r:id="rId13"/>
    <p:sldId id="508" r:id="rId14"/>
    <p:sldId id="509" r:id="rId15"/>
    <p:sldId id="476" r:id="rId16"/>
    <p:sldId id="481" r:id="rId17"/>
    <p:sldId id="486" r:id="rId18"/>
    <p:sldId id="363" r:id="rId19"/>
    <p:sldId id="448" r:id="rId20"/>
    <p:sldId id="452" r:id="rId21"/>
    <p:sldId id="488" r:id="rId22"/>
    <p:sldId id="487" r:id="rId23"/>
    <p:sldId id="477" r:id="rId24"/>
    <p:sldId id="479" r:id="rId25"/>
    <p:sldId id="386" r:id="rId26"/>
    <p:sldId id="490" r:id="rId27"/>
    <p:sldId id="338" r:id="rId28"/>
    <p:sldId id="449" r:id="rId29"/>
    <p:sldId id="491" r:id="rId30"/>
    <p:sldId id="492" r:id="rId31"/>
    <p:sldId id="493" r:id="rId32"/>
    <p:sldId id="494" r:id="rId33"/>
    <p:sldId id="495" r:id="rId34"/>
    <p:sldId id="403" r:id="rId35"/>
    <p:sldId id="383" r:id="rId36"/>
    <p:sldId id="385" r:id="rId37"/>
    <p:sldId id="387" r:id="rId38"/>
    <p:sldId id="389" r:id="rId39"/>
    <p:sldId id="391" r:id="rId40"/>
    <p:sldId id="516" r:id="rId41"/>
    <p:sldId id="527" r:id="rId42"/>
    <p:sldId id="517" r:id="rId43"/>
    <p:sldId id="518" r:id="rId44"/>
    <p:sldId id="519" r:id="rId45"/>
    <p:sldId id="521" r:id="rId46"/>
    <p:sldId id="523" r:id="rId47"/>
    <p:sldId id="525" r:id="rId48"/>
    <p:sldId id="323" r:id="rId49"/>
    <p:sldId id="324" r:id="rId50"/>
    <p:sldId id="326" r:id="rId51"/>
    <p:sldId id="404" r:id="rId52"/>
    <p:sldId id="335" r:id="rId53"/>
    <p:sldId id="327" r:id="rId54"/>
    <p:sldId id="394" r:id="rId55"/>
    <p:sldId id="399" r:id="rId56"/>
    <p:sldId id="328" r:id="rId57"/>
    <p:sldId id="396" r:id="rId58"/>
    <p:sldId id="330" r:id="rId59"/>
    <p:sldId id="398" r:id="rId60"/>
    <p:sldId id="333" r:id="rId61"/>
    <p:sldId id="408" r:id="rId62"/>
    <p:sldId id="411" r:id="rId63"/>
    <p:sldId id="412" r:id="rId64"/>
    <p:sldId id="417" r:id="rId65"/>
    <p:sldId id="421" r:id="rId66"/>
    <p:sldId id="422" r:id="rId67"/>
    <p:sldId id="424" r:id="rId68"/>
    <p:sldId id="513" r:id="rId69"/>
    <p:sldId id="426" r:id="rId70"/>
    <p:sldId id="454" r:id="rId71"/>
    <p:sldId id="453" r:id="rId72"/>
    <p:sldId id="457" r:id="rId73"/>
    <p:sldId id="432" r:id="rId74"/>
    <p:sldId id="434" r:id="rId75"/>
    <p:sldId id="437" r:id="rId76"/>
    <p:sldId id="458" r:id="rId77"/>
    <p:sldId id="460" r:id="rId78"/>
    <p:sldId id="462" r:id="rId79"/>
    <p:sldId id="464" r:id="rId80"/>
    <p:sldId id="402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0016" autoAdjust="0"/>
  </p:normalViewPr>
  <p:slideViewPr>
    <p:cSldViewPr snapToGrid="0" snapToObjects="1">
      <p:cViewPr>
        <p:scale>
          <a:sx n="58" d="100"/>
          <a:sy n="58" d="100"/>
        </p:scale>
        <p:origin x="-696" y="-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67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9567E-DDCF-654C-BC9E-F05DCB915DAB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A661A-8D31-AC46-8ADA-3CEB731B56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2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C5533-45A1-3E4D-BDE2-9446200A829C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A58A3-9384-B849-8641-28D16B0E20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7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1BBCA-C6C6-9446-9C24-7C20134A58A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2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2719D-A626-46FB-BDAB-738C8537B9B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52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2719D-A626-46FB-BDAB-738C8537B9B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52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A58A3-9384-B849-8641-28D16B0E206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58A3-9384-B849-8641-28D16B0E206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96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A58A3-9384-B849-8641-28D16B0E206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214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9BCC-0A63-1140-BCDF-0D98DBB4692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6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(including from organic sources and existing soil levels)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9BCC-0A63-1140-BCDF-0D98DBB4692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56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A58A3-9384-B849-8641-28D16B0E2068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542A32-4573-EF4C-9B07-E841E6A34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01CF62D-87FF-B04F-8A2E-54BFF5446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053C1-F14A-3244-B427-61D6182AC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D2154-5CCB-415A-926D-61BC8852F715}" type="datetime1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CE942A-D51F-E44E-8422-36DC7E2A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0235E8-F004-BE47-B6FF-7D0CD0A47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8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61B06E-3B17-7C47-A83B-CB0173EE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7E7F7-EE19-5D4A-B48A-57CE8C922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A9E0B0-0CF9-A045-9EFD-70533478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F74F-8E60-48AB-A189-D29E85A1BBA1}" type="datetime1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5EFBE-B4F6-1F4B-92CF-05EC2816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DC3CB7-26FB-484A-ADAC-22407B33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2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A76D521-D3E6-764E-AAA0-CD5F4D6A13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FE9096-237B-E543-8D00-F9D47E98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5754F5-9FA3-FD4C-AB8D-F41BE011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E60D1-3498-46C3-B934-B9A3C179737B}" type="datetime1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FC45DE-B2FA-7D4F-8B32-09E18298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3DEF11-B6AB-8C4C-B8A4-F92C542A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9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77848-8356-424B-8E84-9D7D3AB0B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A4B6B2-A41B-544C-B350-53D21257F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831988-EBB6-014B-A843-4A054A611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68D8E-E16B-486C-9D65-6E461F92FCC0}" type="datetime1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8DBC4C-A806-994E-8474-6030DFFA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212A54-478D-9643-8BBA-FC714BA8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7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CE653-50E8-EF40-A8C6-A3C9272C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54CF37-7D50-BA44-9FC8-44A42F080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3E29B1-55FB-F249-9769-6F890B34F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DF22-3197-4D5E-BBCF-C30EA60B8A63}" type="datetime1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8839C3-101E-A74E-AAB7-7D0E8B9F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ACAE47-4A39-3F43-9B18-2014FFE0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880F5-648F-C64F-8450-2590D88DB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529B3E-9CD8-6C4F-90F8-B6A6012B5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4D64A7-DFC8-304B-BED0-58BC565FC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CEAE37-9E1F-B24C-8B44-05DCA3D9F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82050-C93A-43B5-99D4-F21B16149C85}" type="datetime1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6C5B07-64BF-FC49-A93C-9D9585087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7D4531-DFD7-2449-88C8-81E9C6B6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0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83587E-53FF-934F-9752-93D0C66DA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51405A-0E9F-8E43-BD7D-B663E0011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CC1B14-B140-6945-8A8B-448CF629D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08B2E06-DD00-E449-BBAC-E9EA6471B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5A8C213-8BCB-EC4D-B110-83A0409E4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8A4BCA9-C076-3F42-B920-75EDB012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801E-EE55-491F-890B-BFC7FD74886E}" type="datetime1">
              <a:rPr lang="en-US" smtClean="0"/>
              <a:pPr/>
              <a:t>1/28/2022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EE3D040-5DB7-FE4A-B1F5-06A9ED42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0C807A3-C8A7-D54F-86D9-560B4E9C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4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EDCCB5-7B00-2248-BB95-299E2921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938BC8-BA75-AE46-A8E2-3698D63D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30AE-6E79-46A3-9104-1ABC4BEE4A03}" type="datetime1">
              <a:rPr lang="en-US" smtClean="0"/>
              <a:pPr/>
              <a:t>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A3B3D7-7497-F046-ADBC-3722CDC69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081DBB-BC76-8747-9488-4A219279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5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2BA0F16-D05A-1442-AF20-341C6304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B352-D04B-4936-B2F2-57FC52E25951}" type="datetime1">
              <a:rPr lang="en-US" smtClean="0"/>
              <a:pPr/>
              <a:t>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9533D3B-67EC-7B4E-B39E-D90ED1323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91D531-7BCE-4847-886E-C67F914C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1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225B91-E75A-534E-8418-064B93ADE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59CBF9-4E73-0248-B3A9-E6462B7D6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29BC24-C4B1-3C46-987F-FD9AA4649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498870-20C5-754C-BD5D-DD25E93A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87A36-4F90-4480-AD7B-9C74A9EB8B95}" type="datetime1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8FAD48-9175-204B-8FEC-EC8EA0559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4C2866-A05C-6747-9381-63FE27F40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6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776A1C-6022-2146-9801-BD1D947E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F8024CC-5A2F-624B-93CC-1A37A830A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4A892C-C4BC-0A44-A6EF-0223C2285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CF291E-2056-E748-B4DF-D840C35C9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5584-72D4-46DD-8905-BB73A707973F}" type="datetime1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FD972B-996A-7B46-8011-4C3793C3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3E3A70-1854-3D44-8C8C-C0B8BC60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1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21A9F9E-DDA4-5643-A677-8DE28F41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EE8080-15A3-0541-992C-A4D4C3107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4CA272-5FC7-EC40-B95D-6C62BEBF7A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E7F94-542A-4614-8B91-B0190BDC3E4D}" type="datetime1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66FBC6-BB7D-544D-8BDA-006EB576B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06EBE9-F958-634E-913D-8EEEE3C9D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B6013-7910-C140-91B7-A7D2483B5C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0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nationalslag.org/blastfurnace.htm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.jpg"/>
          <p:cNvPicPr>
            <a:picLocks noChangeAspect="1"/>
          </p:cNvPicPr>
          <p:nvPr/>
        </p:nvPicPr>
        <p:blipFill>
          <a:blip r:embed="rId3">
            <a:lum contrast="-57000"/>
          </a:blip>
          <a:srcRect t="3847" b="62633"/>
          <a:stretch>
            <a:fillRect/>
          </a:stretch>
        </p:blipFill>
        <p:spPr>
          <a:xfrm flipH="1">
            <a:off x="199490" y="1151348"/>
            <a:ext cx="11793015" cy="4970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493" y="1151348"/>
            <a:ext cx="11793015" cy="2739008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spcBef>
                <a:spcPts val="1515"/>
              </a:spcBef>
              <a:spcAft>
                <a:spcPts val="1515"/>
              </a:spcAft>
            </a:pP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မြေဆီလ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ွှာ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အ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ာဟာရဓာတ်ဆိုင်ရာ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စီမံခန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/>
            </a:r>
            <a:b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</a:b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ဓာတ်မြေ</a:t>
            </a:r>
            <a:r>
              <a:rPr lang="my-MM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/>
                <a:cs typeface="Pyidaungsu"/>
              </a:rPr>
              <a:t>ဩ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ဇာ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အချိုးညီသုံးစွဲမှု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325" y="4618495"/>
            <a:ext cx="8856243" cy="1304860"/>
          </a:xfrm>
        </p:spPr>
        <p:txBody>
          <a:bodyPr>
            <a:noAutofit/>
          </a:bodyPr>
          <a:lstStyle/>
          <a:p>
            <a:pPr>
              <a:spcBef>
                <a:spcPts val="1515"/>
              </a:spcBef>
            </a:pP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Pyidaungsu" pitchFamily="34" charset="0"/>
                <a:cs typeface="Pyidaungsu" pitchFamily="34" charset="0"/>
              </a:rPr>
              <a:t>မေသက်လှိုင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Pyidaungsu" pitchFamily="34" charset="0"/>
                <a:cs typeface="Pyidaungsu" pitchFamily="34" charset="0"/>
              </a:rPr>
              <a:t>်</a:t>
            </a:r>
          </a:p>
          <a:p>
            <a:pPr>
              <a:spcBef>
                <a:spcPts val="1515"/>
              </a:spcBef>
            </a:pP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Pyidaungsu" pitchFamily="34" charset="0"/>
                <a:cs typeface="Pyidaungsu" pitchFamily="34" charset="0"/>
              </a:rPr>
              <a:t>ဦးစီးအရာရှိ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Pyidaungsu" pitchFamily="34" charset="0"/>
              <a:cs typeface="Pyidaungsu" pitchFamily="34" charset="0"/>
            </a:endParaRPr>
          </a:p>
          <a:p>
            <a:pPr>
              <a:spcBef>
                <a:spcPts val="1515"/>
              </a:spcBef>
            </a:pP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Pyidaungsu" pitchFamily="34" charset="0"/>
                <a:cs typeface="Pyidaungsu" pitchFamily="34" charset="0"/>
              </a:rPr>
              <a:t>မြေအသုံးချရေးဌာနခွဲ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6305" y="6164670"/>
            <a:ext cx="4172707" cy="509827"/>
          </a:xfrm>
          <a:prstGeom prst="rect">
            <a:avLst/>
          </a:prstGeom>
          <a:noFill/>
        </p:spPr>
        <p:txBody>
          <a:bodyPr wrap="square" lIns="230569" tIns="115288" rIns="230569" bIns="115288" rtlCol="0">
            <a:spAutoFit/>
          </a:bodyPr>
          <a:lstStyle/>
          <a:p>
            <a:pPr algn="r"/>
            <a:r>
              <a:rPr lang="en-US" dirty="0">
                <a:latin typeface="Pyidaungsu" pitchFamily="34" charset="0"/>
                <a:cs typeface="Pyidaungsu" pitchFamily="34" charset="0"/>
              </a:rPr>
              <a:t>၂၀</a:t>
            </a:r>
            <a:r>
              <a:rPr lang="my-MM" dirty="0" smtClean="0">
                <a:latin typeface="Pyidaungsu" pitchFamily="34" charset="0"/>
                <a:cs typeface="Pyidaungsu" pitchFamily="34" charset="0"/>
              </a:rPr>
              <a:t>၂</a:t>
            </a:r>
            <a:r>
              <a:rPr lang="en-US" dirty="0" smtClean="0">
                <a:latin typeface="Pyidaungsu" pitchFamily="34" charset="0"/>
                <a:cs typeface="Pyidaungsu" pitchFamily="34" charset="0"/>
              </a:rPr>
              <a:t>၂ </a:t>
            </a:r>
            <a:r>
              <a:rPr lang="en-US" dirty="0" err="1">
                <a:latin typeface="Pyidaungsu" pitchFamily="34" charset="0"/>
                <a:cs typeface="Pyidaungsu" pitchFamily="34" charset="0"/>
              </a:rPr>
              <a:t>ခုနှစ</a:t>
            </a:r>
            <a:r>
              <a:rPr lang="en-US" dirty="0">
                <a:latin typeface="Pyidaungsu" pitchFamily="34" charset="0"/>
                <a:cs typeface="Pyidaungsu" pitchFamily="34" charset="0"/>
              </a:rPr>
              <a:t>်၊ </a:t>
            </a:r>
            <a:r>
              <a:rPr lang="en-US" dirty="0" err="1" smtClean="0">
                <a:latin typeface="Pyidaungsu" pitchFamily="34" charset="0"/>
                <a:cs typeface="Pyidaungsu" pitchFamily="34" charset="0"/>
              </a:rPr>
              <a:t>ဖေဖေ</a:t>
            </a:r>
            <a:r>
              <a:rPr lang="en-US" dirty="0" smtClean="0">
                <a:latin typeface="Pyidaungsu" pitchFamily="34" charset="0"/>
                <a:cs typeface="Pyidaungsu" pitchFamily="34" charset="0"/>
              </a:rPr>
              <a:t>ါ်</a:t>
            </a:r>
            <a:r>
              <a:rPr lang="en-US" dirty="0" err="1" smtClean="0">
                <a:latin typeface="Pyidaungsu" pitchFamily="34" charset="0"/>
                <a:cs typeface="Pyidaungsu" pitchFamily="34" charset="0"/>
              </a:rPr>
              <a:t>ဝါရီလ</a:t>
            </a:r>
            <a:r>
              <a:rPr lang="en-US" dirty="0" smtClean="0">
                <a:latin typeface="Pyidaungsu" pitchFamily="34" charset="0"/>
                <a:cs typeface="Pyidaungsu" pitchFamily="34" charset="0"/>
              </a:rPr>
              <a:t> ( ၂၃ )</a:t>
            </a:r>
            <a:r>
              <a:rPr lang="en-US" dirty="0" err="1" smtClean="0">
                <a:latin typeface="Pyidaungsu" pitchFamily="34" charset="0"/>
                <a:cs typeface="Pyidaungsu" pitchFamily="34" charset="0"/>
              </a:rPr>
              <a:t>ရက</a:t>
            </a:r>
            <a:r>
              <a:rPr lang="en-US" dirty="0">
                <a:latin typeface="Pyidaungsu" pitchFamily="34" charset="0"/>
                <a:cs typeface="Pyidaungsu" pitchFamily="34" charset="0"/>
              </a:rPr>
              <a:t>်</a:t>
            </a:r>
          </a:p>
        </p:txBody>
      </p:sp>
      <p:pic>
        <p:nvPicPr>
          <p:cNvPr id="5" name="Picture 4" descr="DOA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726" y="55009"/>
            <a:ext cx="1162782" cy="1096339"/>
          </a:xfrm>
          <a:prstGeom prst="rect">
            <a:avLst/>
          </a:prstGeom>
        </p:spPr>
      </p:pic>
      <p:pic>
        <p:nvPicPr>
          <p:cNvPr id="6" name="Picture 5" descr="MOALI 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93" y="139078"/>
            <a:ext cx="1073619" cy="101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6116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Sodicity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                      Salinity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10" name="Picture 9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89" y="3980580"/>
            <a:ext cx="3130505" cy="1753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113" y="1007391"/>
            <a:ext cx="3001031" cy="1859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ounded Rectangular Callout 13"/>
          <p:cNvSpPr/>
          <p:nvPr/>
        </p:nvSpPr>
        <p:spPr>
          <a:xfrm>
            <a:off x="619931" y="1007390"/>
            <a:ext cx="4943959" cy="2541722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0" indent="-22860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Excessive sodium -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ွှာ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ကွဲအက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ခြင်း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၊ 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ခြောက်သွေ့ချိန်တွင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ွှာ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မာခဲခြင်း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</a:p>
          <a:p>
            <a:pPr marL="228600" lvl="0" indent="-22860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high soil pH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ကြောင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အချို့သီးနှံများ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အတွက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nutrient deficiencies (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eg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., Cu, Zn,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Mn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and Fe)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တိုးမြင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စေ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  <a:endParaRPr lang="en-US" sz="20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513611" y="3871990"/>
            <a:ext cx="4645169" cy="2541722"/>
          </a:xfrm>
          <a:prstGeom prst="wedgeRoundRectCallout">
            <a:avLst>
              <a:gd name="adj1" fmla="val -13936"/>
              <a:gd name="adj2" fmla="val -6067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1775" indent="-2317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Salinity - saline water tables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မြင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လာခြင်း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/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ပင်လယ်ရေလ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မ်းမိုးခြင်း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ကြောင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ဖြစ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31775" indent="-2317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သီးနှံများက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အပင်ညှိုး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/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သေစေနိုင်သည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ရေချို့တဲ့ခြင်းကို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ပြင်းထန်စွာခံရ</a:t>
            </a: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  <a:endParaRPr lang="en-US" sz="20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8" name="Picture 2" descr="Image result for sodic soil management">
            <a:extLst>
              <a:ext uri="{FF2B5EF4-FFF2-40B4-BE49-F238E27FC236}">
                <a16:creationId xmlns:a16="http://schemas.microsoft.com/office/drawing/2014/main" xmlns="" id="{9CA3789C-33A7-4534-9673-DF21D8330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4" y="4618495"/>
            <a:ext cx="2839930" cy="1778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Photos\Zetaw Irrigated Problem\DSC0646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997" y="1859797"/>
            <a:ext cx="2619213" cy="1689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0478" y="365125"/>
            <a:ext cx="11835546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Low nutrient retention             High phosphorus fixation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9" name="Picture 8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10" y="1690688"/>
            <a:ext cx="5429557" cy="3563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35" y="1690688"/>
            <a:ext cx="5843709" cy="3563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973" y="3578999"/>
            <a:ext cx="4010578" cy="2693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9898" y="365125"/>
            <a:ext cx="11076126" cy="843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Pyidaungsu" panose="020B0502040204020203" pitchFamily="34" charset="0"/>
                <a:ea typeface="+mj-ea"/>
                <a:cs typeface="Pyidaungsu" panose="020B0502040204020203" pitchFamily="34" charset="0"/>
              </a:rPr>
              <a:t>Water logging                Low plant available water</a:t>
            </a:r>
            <a:endParaRPr kumimoji="0" lang="en-US" sz="36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Pyidaungsu" panose="020B0502040204020203" pitchFamily="34" charset="0"/>
              <a:ea typeface="+mj-ea"/>
              <a:cs typeface="Pyidaungsu" panose="020B0502040204020203" pitchFamily="34" charset="0"/>
            </a:endParaRPr>
          </a:p>
        </p:txBody>
      </p:sp>
      <p:pic>
        <p:nvPicPr>
          <p:cNvPr id="8" name="Picture 7" descr="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972" y="1485131"/>
            <a:ext cx="3474505" cy="2093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363" y="3578999"/>
            <a:ext cx="3595607" cy="2693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5.png"/>
          <p:cNvPicPr>
            <a:picLocks noChangeAspect="1"/>
          </p:cNvPicPr>
          <p:nvPr/>
        </p:nvPicPr>
        <p:blipFill>
          <a:blip r:embed="rId5"/>
          <a:srcRect l="3334" t="4075" r="8487" b="51751"/>
          <a:stretch>
            <a:fillRect/>
          </a:stretch>
        </p:blipFill>
        <p:spPr>
          <a:xfrm>
            <a:off x="5997844" y="1487837"/>
            <a:ext cx="5145437" cy="2091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8.jpg"/>
          <p:cNvPicPr>
            <a:picLocks noChangeAspect="1"/>
          </p:cNvPicPr>
          <p:nvPr/>
        </p:nvPicPr>
        <p:blipFill>
          <a:blip r:embed="rId2"/>
          <a:srcRect t="20656" r="9713"/>
          <a:stretch>
            <a:fillRect/>
          </a:stretch>
        </p:blipFill>
        <p:spPr>
          <a:xfrm>
            <a:off x="838200" y="3564605"/>
            <a:ext cx="4652954" cy="3070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838200" y="117157"/>
            <a:ext cx="10515600" cy="918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Pyidaungsu" panose="020B0502040204020203" pitchFamily="34" charset="0"/>
                <a:ea typeface="+mj-ea"/>
                <a:cs typeface="Pyidaungsu" panose="020B0502040204020203" pitchFamily="34" charset="0"/>
              </a:rPr>
              <a:t>Hard-setting                        Compaction</a:t>
            </a:r>
            <a:endParaRPr kumimoji="0" lang="en-US" sz="36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Pyidaungsu" panose="020B0502040204020203" pitchFamily="34" charset="0"/>
              <a:ea typeface="+mj-ea"/>
              <a:cs typeface="Pyidaungsu" panose="020B0502040204020203" pitchFamily="34" charset="0"/>
            </a:endParaRPr>
          </a:p>
        </p:txBody>
      </p:sp>
      <p:pic>
        <p:nvPicPr>
          <p:cNvPr id="7" name="Content Placeholder 6" descr="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1" y="1035211"/>
            <a:ext cx="4652954" cy="2765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9.jpg"/>
          <p:cNvPicPr>
            <a:picLocks noChangeAspect="1"/>
          </p:cNvPicPr>
          <p:nvPr/>
        </p:nvPicPr>
        <p:blipFill>
          <a:blip r:embed="rId4"/>
          <a:srcRect l="50165"/>
          <a:stretch>
            <a:fillRect/>
          </a:stretch>
        </p:blipFill>
        <p:spPr>
          <a:xfrm>
            <a:off x="6252274" y="4091554"/>
            <a:ext cx="2550763" cy="2528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362" y="1035211"/>
            <a:ext cx="5118438" cy="2765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9.jpg"/>
          <p:cNvPicPr>
            <a:picLocks noChangeAspect="1"/>
          </p:cNvPicPr>
          <p:nvPr/>
        </p:nvPicPr>
        <p:blipFill>
          <a:blip r:embed="rId4"/>
          <a:srcRect r="50693"/>
          <a:stretch>
            <a:fillRect/>
          </a:stretch>
        </p:blipFill>
        <p:spPr>
          <a:xfrm>
            <a:off x="8830037" y="4091554"/>
            <a:ext cx="2523763" cy="2528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0869" y="2158206"/>
            <a:ext cx="4761935" cy="3157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Pyidaungsu" panose="020B0502040204020203" pitchFamily="34" charset="0"/>
                <a:ea typeface="+mj-ea"/>
                <a:cs typeface="Pyidaungsu" panose="020B0502040204020203" pitchFamily="34" charset="0"/>
              </a:rPr>
              <a:t>Susceptibility to erosion</a:t>
            </a:r>
            <a:endParaRPr kumimoji="0" lang="en-US" sz="36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Pyidaungsu" panose="020B0502040204020203" pitchFamily="34" charset="0"/>
              <a:ea typeface="+mj-ea"/>
              <a:cs typeface="Pyidaungsu" panose="020B0502040204020203" pitchFamily="34" charset="0"/>
            </a:endParaRPr>
          </a:p>
        </p:txBody>
      </p:sp>
      <p:pic>
        <p:nvPicPr>
          <p:cNvPr id="7" name="Picture 6" descr="12.jpg"/>
          <p:cNvPicPr>
            <a:picLocks noChangeAspect="1"/>
          </p:cNvPicPr>
          <p:nvPr/>
        </p:nvPicPr>
        <p:blipFill>
          <a:blip r:embed="rId3"/>
          <a:srcRect b="10788"/>
          <a:stretch>
            <a:fillRect/>
          </a:stretch>
        </p:blipFill>
        <p:spPr>
          <a:xfrm>
            <a:off x="869196" y="2158206"/>
            <a:ext cx="4788977" cy="3157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jpg"/>
          <p:cNvPicPr>
            <a:picLocks noChangeAspect="1"/>
          </p:cNvPicPr>
          <p:nvPr/>
        </p:nvPicPr>
        <p:blipFill>
          <a:blip r:embed="rId2">
            <a:lum contrast="-28000"/>
          </a:blip>
          <a:stretch>
            <a:fillRect/>
          </a:stretch>
        </p:blipFill>
        <p:spPr>
          <a:xfrm>
            <a:off x="277844" y="911820"/>
            <a:ext cx="11617559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"/>
            <a:ext cx="10372477" cy="1143000"/>
          </a:xfrm>
        </p:spPr>
        <p:txBody>
          <a:bodyPr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Good Soil Management Practices (GSMP)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14400" y="1066800"/>
            <a:ext cx="10439400" cy="5577432"/>
          </a:xfr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FFFF00"/>
                </a:solidFill>
                <a:latin typeface="Pyidaungsu" pitchFamily="34" charset="0"/>
                <a:cs typeface="Pyidaungsu" pitchFamily="34" charset="0"/>
              </a:rPr>
              <a:t>Sound soil management 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-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မှန်လုံအိမ်ဓာတ်ငွေ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့ (CO</a:t>
            </a:r>
            <a:r>
              <a:rPr lang="en-US" sz="2200" b="1" baseline="-25000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2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, N</a:t>
            </a:r>
            <a:r>
              <a:rPr lang="en-US" sz="2200" b="1" baseline="-25000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2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O, CH</a:t>
            </a:r>
            <a:r>
              <a:rPr lang="en-US" sz="2200" b="1" baseline="-25000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4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) 	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ထုတ်လ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ွှ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တ်မှုကို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လျော့နည်း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စေပြီး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ရာသီဥတုဒဏ်ခံနိုင်ရည်ရှိသော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ဥတုထိန်းညှိ</a:t>
            </a:r>
            <a:r>
              <a:rPr lang="en-US" sz="2200" b="1" dirty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စိုက်ပျိုးရေးနည်းစနစ်ကို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အခြေခံထားသည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မြေဆီလ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ွှာ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အသုံးချသည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စနစ်ဖြစ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်။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200" b="1" dirty="0">
              <a:solidFill>
                <a:schemeClr val="bg1"/>
              </a:solidFill>
              <a:latin typeface="Pyidaungsu" pitchFamily="34" charset="0"/>
              <a:cs typeface="Pyidaungsu" pitchFamily="34" charset="0"/>
            </a:endParaRPr>
          </a:p>
          <a:p>
            <a:pPr marL="695325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tabLst>
                <a:tab pos="10179050" algn="l"/>
              </a:tabLst>
            </a:pP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NUE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မြင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မားစေခြင်း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၊</a:t>
            </a:r>
          </a:p>
          <a:p>
            <a:pPr marL="695325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tabLst>
                <a:tab pos="10179050" algn="l"/>
              </a:tabLst>
            </a:pP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OM, Nutrients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ဆုံးရှုံးမှုမရှိစေရန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မြေဆီလ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ွှ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ာတိုက်စားမှုမ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ှ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ကာကွယ်နိုင်ခြင်း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၊                   (cover crop, crop rotation, vegetative buffer strips); </a:t>
            </a:r>
          </a:p>
          <a:p>
            <a:pPr marL="695325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tabLst>
                <a:tab pos="10179050" algn="l"/>
              </a:tabLst>
            </a:pP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Integrated </a:t>
            </a:r>
            <a:r>
              <a:rPr lang="en-US" sz="2200" b="1" dirty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nutrient 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management;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စနစ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အသုံးပြုခြင်း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၊</a:t>
            </a:r>
            <a:endParaRPr lang="en-US" sz="2200" b="1" dirty="0">
              <a:solidFill>
                <a:schemeClr val="bg1"/>
              </a:solidFill>
              <a:latin typeface="Pyidaungsu" pitchFamily="34" charset="0"/>
              <a:cs typeface="Pyidaungsu" pitchFamily="34" charset="0"/>
            </a:endParaRPr>
          </a:p>
          <a:p>
            <a:pPr marL="695325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tabLst>
                <a:tab pos="10179050" algn="l"/>
              </a:tabLst>
            </a:pP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ခြောက်သွေ့မှုကို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 လျှ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ော့ချရန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ရေစုဆောင်းခြင်းအပါအဝင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် soil water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ကို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အကျိုးရှိစွာ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စီမံခန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ခွဲခြင်း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၊  </a:t>
            </a:r>
          </a:p>
          <a:p>
            <a:pPr marL="695325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tabLst>
                <a:tab pos="10179050" algn="l"/>
              </a:tabLst>
            </a:pP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မြေဆီဩဇာထက်သန်မှုကို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ထိန်းသိမ်းရန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် conservation </a:t>
            </a:r>
            <a:r>
              <a:rPr lang="en-US" sz="2200" b="1" dirty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agriculture and organic agriculture 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principles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များကို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ပေါင်းစပ်ဆောင်ရွက်ခြင်း</a:t>
            </a:r>
            <a:r>
              <a:rPr lang="en-US" sz="2200" b="1" dirty="0" smtClean="0">
                <a:solidFill>
                  <a:schemeClr val="bg1"/>
                </a:solidFill>
                <a:latin typeface="Pyidaungsu" pitchFamily="34" charset="0"/>
                <a:cs typeface="Pyidaungsu" pitchFamily="34" charset="0"/>
              </a:rPr>
              <a:t>၊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087354" y="6453123"/>
            <a:ext cx="199524" cy="191109"/>
          </a:xfrm>
          <a:prstGeom prst="rect">
            <a:avLst/>
          </a:prstGeom>
        </p:spPr>
        <p:txBody>
          <a:bodyPr/>
          <a:lstStyle/>
          <a:p>
            <a:pPr marL="103505">
              <a:lnSpc>
                <a:spcPct val="100000"/>
              </a:lnSpc>
            </a:pPr>
            <a:fld id="{81D60167-4931-47E6-BA6A-407CBD079E47}" type="slidenum">
              <a:rPr lang="en-US" sz="1100" spc="85" smtClean="0">
                <a:solidFill>
                  <a:srgbClr val="919191"/>
                </a:solidFill>
                <a:latin typeface="Times New Roman"/>
                <a:cs typeface="Times New Roman"/>
              </a:rPr>
              <a:pPr marL="103505">
                <a:lnSpc>
                  <a:spcPct val="100000"/>
                </a:lnSpc>
              </a:pPr>
              <a:t>15</a:t>
            </a:fld>
            <a:endParaRPr lang="en-US" sz="11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075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938581" y="1875268"/>
            <a:ext cx="8305800" cy="4982732"/>
          </a:xfrm>
          <a:prstGeom prst="rect">
            <a:avLst/>
          </a:prstGeom>
          <a:noFill/>
        </p:spPr>
        <p:txBody>
          <a:bodyPr wrap="square" rtlCol="0" anchor="ctr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အပင်အာဟာရဓာတ်များဆိုင်ရာ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စီမံခန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 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1087354" y="6453123"/>
            <a:ext cx="199524" cy="191109"/>
          </a:xfrm>
          <a:prstGeom prst="rect">
            <a:avLst/>
          </a:prstGeom>
        </p:spPr>
        <p:txBody>
          <a:bodyPr/>
          <a:lstStyle/>
          <a:p>
            <a:pPr marL="103505">
              <a:lnSpc>
                <a:spcPct val="100000"/>
              </a:lnSpc>
            </a:pPr>
            <a:fld id="{81D60167-4931-47E6-BA6A-407CBD079E47}" type="slidenum">
              <a:rPr lang="en-US" sz="1100" spc="85" smtClean="0">
                <a:solidFill>
                  <a:srgbClr val="919191"/>
                </a:solidFill>
                <a:latin typeface="Times New Roman"/>
                <a:cs typeface="Times New Roman"/>
              </a:rPr>
              <a:pPr marL="103505">
                <a:lnSpc>
                  <a:spcPct val="100000"/>
                </a:lnSpc>
              </a:pPr>
              <a:t>16</a:t>
            </a:fld>
            <a:endParaRPr lang="en-US" sz="1100">
              <a:latin typeface="Times New Roman"/>
              <a:cs typeface="Times New Roman"/>
            </a:endParaRPr>
          </a:p>
        </p:txBody>
      </p:sp>
      <p:sp>
        <p:nvSpPr>
          <p:cNvPr id="12290" name="AutoShape 2" descr="Soil Management | Alternative Farming Systems Information Center | NAL |  USDA"/>
          <p:cNvSpPr>
            <a:spLocks noChangeAspect="1" noChangeArrowheads="1"/>
          </p:cNvSpPr>
          <p:nvPr/>
        </p:nvSpPr>
        <p:spPr bwMode="auto">
          <a:xfrm>
            <a:off x="155575" y="-808038"/>
            <a:ext cx="2705100" cy="1695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2" name="AutoShape 4" descr="Soil Management | Alternative Farming Systems Information Center | NAL |  USDA"/>
          <p:cNvSpPr>
            <a:spLocks noChangeAspect="1" noChangeArrowheads="1"/>
          </p:cNvSpPr>
          <p:nvPr/>
        </p:nvSpPr>
        <p:spPr bwMode="auto">
          <a:xfrm>
            <a:off x="155575" y="-808038"/>
            <a:ext cx="2705100" cy="1695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4" name="AutoShape 6" descr="Soil Management | Alternative Farming Systems Information Center | NAL |  US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6" name="AutoShape 8" descr="Soil Management | Alternative Farming Systems Information Center | NAL |  US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8" name="AutoShape 10" descr="https://www.nal.usda.gov/sites/default/files/styles/info-center-subject-pages/public/field/image/soil_resource_management_350x219.jpg?itok=P8vyej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610" y="2225563"/>
            <a:ext cx="5083444" cy="399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241"/>
          </a:xfrm>
        </p:spPr>
        <p:txBody>
          <a:bodyPr/>
          <a:lstStyle/>
          <a:p>
            <a:pPr algn="ctr"/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အပင်အာဟာရဓာတ်များဆိုင်ရာ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စီမံခန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 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6836"/>
            <a:ext cx="10515600" cy="49525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5143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အပင်အာဟာရဓာတ်များ</a:t>
            </a:r>
            <a:endParaRPr lang="en-US" sz="2400" dirty="0" smtClean="0">
              <a:latin typeface="Pyidaungsu" pitchFamily="34" charset="0"/>
              <a:cs typeface="Pyidaungsu" pitchFamily="34" charset="0"/>
            </a:endParaRP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သီးနှံများအတွက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မရှိမဖြစ်လိုအပ်သော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အာဟာရဓာတ်များ</a:t>
            </a:r>
            <a:endParaRPr lang="en-US" sz="2400" dirty="0" smtClean="0">
              <a:latin typeface="Pyidaungsu" pitchFamily="34" charset="0"/>
              <a:cs typeface="Pyidaungsu" pitchFamily="34" charset="0"/>
            </a:endParaRP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အဓိကအာဟာရအရင်းအမြစ်များ</a:t>
            </a:r>
            <a:endParaRPr lang="en-US" sz="2400" dirty="0" smtClean="0">
              <a:latin typeface="Pyidaungsu" pitchFamily="34" charset="0"/>
              <a:cs typeface="Pyidaungsu" pitchFamily="34" charset="0"/>
            </a:endParaRP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မြေဆီဩဇာထက်သန်ခြင်းနှင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အာဟာရပြည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ဝသော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သီးနှံများ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ထုတ်လုပ်ခြင်း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အတွက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မြေဩဇာ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ဘာကြောင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လိုအပ်သလဲ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? 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Good Nutrient Management Practices (GNMP)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သီးနှံလိုအပ်သည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အာဟာရအခြေအနေ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စောင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ကြည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အကဲဖြတ်ရန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လက်တွေ့နည်းပညာများ</a:t>
            </a:r>
            <a:endParaRPr lang="en-US" sz="2400" dirty="0" smtClean="0">
              <a:latin typeface="Pyidaungsu" pitchFamily="34" charset="0"/>
              <a:cs typeface="Pyidaungsu" pitchFamily="34" charset="0"/>
            </a:endParaRP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အာဟာရဓာတ်ဆိုင်ရာ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စီမံခန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ခွဲခြင်း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၏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အဓိကအချက်များ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6636" y="1063005"/>
            <a:ext cx="3827753" cy="42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3179"/>
            <a:ext cx="11044784" cy="172813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514350" indent="-514350" algn="ctr">
              <a:lnSpc>
                <a:spcPct val="100000"/>
              </a:lnSpc>
              <a:spcAft>
                <a:spcPts val="600"/>
              </a:spcAft>
            </a:pPr>
            <a:r>
              <a:rPr lang="en-US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အပင်အာဟာရဓာတ်များ</a:t>
            </a:r>
            <a:endParaRPr lang="en-US" sz="4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5" y="1450455"/>
            <a:ext cx="7046030" cy="4233726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အပင်အာဟာရဆိုသည်မှာ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အပင်ကြီးထွားဖွံ့ဖြိုးရန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ထုတ်လုပ်နိုင်ရန်အတွက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မရှိမဖြစ်လိုအပ်သည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ဒြပ်စင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မ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ျား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ဖြစ်ကြသည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်။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မြေကြီးထဲ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၌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တည်ရှိနေသော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အာဟာရဓာတ်မျာ</a:t>
            </a:r>
            <a:r>
              <a:rPr lang="my-MM" sz="2400" dirty="0">
                <a:latin typeface="Pyidaungsu" pitchFamily="34" charset="0"/>
                <a:cs typeface="Pyidaungsu" pitchFamily="34" charset="0"/>
              </a:rPr>
              <a:t>း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သည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သီးထွက်ကောင်းရန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မလုံလောက်ပါက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ဓာတ်မြေ</a:t>
            </a:r>
            <a:r>
              <a:rPr lang="my-MM" sz="2400" dirty="0">
                <a:latin typeface="Pyidaungsu"/>
                <a:cs typeface="Pyidaungsu"/>
              </a:rPr>
              <a:t>ဩ</a:t>
            </a:r>
            <a:r>
              <a:rPr lang="en-US" sz="2400" dirty="0" err="1">
                <a:latin typeface="Pyidaungsu"/>
                <a:cs typeface="Pyidaungsu"/>
              </a:rPr>
              <a:t>ဇာ</a:t>
            </a:r>
            <a:r>
              <a:rPr lang="en-US" sz="2400" dirty="0">
                <a:latin typeface="Pyidaungsu"/>
                <a:cs typeface="Pyidaungsu"/>
              </a:rPr>
              <a:t> mineral fertilizer (</a:t>
            </a:r>
            <a:r>
              <a:rPr lang="en-US" sz="2400" dirty="0" err="1">
                <a:latin typeface="Pyidaungsu"/>
                <a:cs typeface="Pyidaungsu"/>
              </a:rPr>
              <a:t>သို</a:t>
            </a:r>
            <a:r>
              <a:rPr lang="en-US" sz="2400" dirty="0">
                <a:latin typeface="Pyidaungsu"/>
                <a:cs typeface="Pyidaungsu"/>
              </a:rPr>
              <a:t>့) </a:t>
            </a:r>
            <a:r>
              <a:rPr lang="en-US" sz="2400" dirty="0" err="1">
                <a:latin typeface="Pyidaungsu"/>
                <a:cs typeface="Pyidaungsu"/>
              </a:rPr>
              <a:t>သဘာဝမြေ</a:t>
            </a:r>
            <a:r>
              <a:rPr lang="my-MM" sz="2400" dirty="0">
                <a:latin typeface="Pyidaungsu"/>
                <a:cs typeface="Pyidaungsu"/>
              </a:rPr>
              <a:t>ဩ</a:t>
            </a:r>
            <a:r>
              <a:rPr lang="en-US" sz="2400" dirty="0" err="1">
                <a:latin typeface="Pyidaungsu"/>
                <a:cs typeface="Pyidaungsu"/>
              </a:rPr>
              <a:t>ဇာများ</a:t>
            </a:r>
            <a:r>
              <a:rPr lang="en-US" sz="2400" dirty="0">
                <a:latin typeface="Pyidaungsu"/>
                <a:cs typeface="Pyidaungsu"/>
              </a:rPr>
              <a:t>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manure, compost,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biosolids</a:t>
            </a:r>
            <a:r>
              <a:rPr lang="en-US" sz="2400" dirty="0">
                <a:latin typeface="Pyidaungsu"/>
                <a:cs typeface="Pyidaungsu"/>
              </a:rPr>
              <a:t>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ထပ်မံဖြည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စွက်ပေးရမည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်။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CCD-BFC9-2842-A154-6A9B80DA869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92756" y="5320648"/>
            <a:ext cx="4065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yidaungsu" pitchFamily="34" charset="0"/>
                <a:cs typeface="Pyidaungsu" pitchFamily="34" charset="0"/>
              </a:rPr>
              <a:t>Law of the Minimum that states</a:t>
            </a:r>
          </a:p>
          <a:p>
            <a:pPr algn="ctr"/>
            <a:r>
              <a:rPr lang="en-US" sz="2000" dirty="0">
                <a:latin typeface="Pyidaungsu" pitchFamily="34" charset="0"/>
                <a:cs typeface="Pyidaungsu" pitchFamily="34" charset="0"/>
              </a:rPr>
              <a:t>that yield potential is determined by the most limiting</a:t>
            </a:r>
          </a:p>
          <a:p>
            <a:pPr algn="ctr"/>
            <a:r>
              <a:rPr lang="en-US" sz="2000" dirty="0">
                <a:latin typeface="Pyidaungsu" pitchFamily="34" charset="0"/>
                <a:cs typeface="Pyidaungsu" pitchFamily="34" charset="0"/>
              </a:rPr>
              <a:t>factor in the field.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2705" r="2631" b="1277"/>
          <a:stretch>
            <a:fillRect/>
          </a:stretch>
        </p:blipFill>
        <p:spPr>
          <a:xfrm>
            <a:off x="3" y="805912"/>
            <a:ext cx="12191999" cy="6028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2477797"/>
              </p:ext>
            </p:extLst>
          </p:nvPr>
        </p:nvGraphicFramePr>
        <p:xfrm>
          <a:off x="802046" y="1950432"/>
          <a:ext cx="10580494" cy="35370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32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504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978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7326">
                <a:tc>
                  <a:txBody>
                    <a:bodyPr/>
                    <a:lstStyle/>
                    <a:p>
                      <a:r>
                        <a:rPr lang="en-US" sz="2300" b="0" dirty="0" err="1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စဉ</a:t>
                      </a:r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်</a:t>
                      </a: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 err="1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အမျိုးအမည</a:t>
                      </a:r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်</a:t>
                      </a: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 err="1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ဒြပ်စင်များ</a:t>
                      </a:r>
                      <a:endParaRPr lang="en-US" sz="2300" b="0" dirty="0">
                        <a:solidFill>
                          <a:srgbClr val="002060"/>
                        </a:solidFill>
                        <a:latin typeface="Pyidaungsu" pitchFamily="34" charset="0"/>
                        <a:cs typeface="Pyidaungsu" pitchFamily="34" charset="0"/>
                      </a:endParaRP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976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၁။</a:t>
                      </a: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baseline="0" dirty="0" err="1" smtClean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လ</a:t>
                      </a:r>
                      <a:r>
                        <a:rPr lang="en-US" sz="2300" b="0" baseline="0" dirty="0" err="1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ေ</a:t>
                      </a:r>
                      <a:r>
                        <a:rPr lang="en-US" sz="2300" b="0" baseline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/</a:t>
                      </a:r>
                      <a:r>
                        <a:rPr lang="en-US" sz="2300" b="0" baseline="0" dirty="0" err="1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ရေ</a:t>
                      </a:r>
                      <a:r>
                        <a:rPr lang="en-US" sz="2300" b="0" baseline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ထဲမှရရ</a:t>
                      </a:r>
                      <a:r>
                        <a:rPr lang="en-US" sz="2300" b="0" baseline="0" dirty="0" err="1" smtClean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ှိ</a:t>
                      </a:r>
                      <a:r>
                        <a:rPr lang="en-US" sz="2300" b="0" baseline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 </a:t>
                      </a:r>
                      <a:r>
                        <a:rPr lang="en-US" sz="2300" b="0" baseline="0" dirty="0" smtClean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- (</a:t>
                      </a:r>
                      <a:r>
                        <a:rPr lang="en-US" sz="2300" b="0" baseline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3)</a:t>
                      </a:r>
                      <a:endParaRPr lang="en-US" sz="2300" b="0" dirty="0">
                        <a:solidFill>
                          <a:srgbClr val="002060"/>
                        </a:solidFill>
                        <a:latin typeface="Pyidaungsu" pitchFamily="34" charset="0"/>
                        <a:cs typeface="Pyidaungsu" pitchFamily="34" charset="0"/>
                      </a:endParaRP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C,</a:t>
                      </a:r>
                      <a:r>
                        <a:rPr lang="en-US" sz="2300" b="0" baseline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 H, O</a:t>
                      </a:r>
                      <a:endParaRPr lang="en-US" sz="2300" b="0" dirty="0">
                        <a:solidFill>
                          <a:srgbClr val="002060"/>
                        </a:solidFill>
                        <a:latin typeface="Pyidaungsu" pitchFamily="34" charset="0"/>
                        <a:cs typeface="Pyidaungsu" pitchFamily="34" charset="0"/>
                      </a:endParaRP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7326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၂။</a:t>
                      </a: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Primary - Macro nutrients(3) </a:t>
                      </a: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N, P, K</a:t>
                      </a: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7326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rgbClr val="002060"/>
                        </a:solidFill>
                        <a:latin typeface="Pyidaungsu" pitchFamily="34" charset="0"/>
                        <a:cs typeface="Pyidaungsu" pitchFamily="34" charset="0"/>
                      </a:endParaRP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29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Secondary - Macro nutrients(3)</a:t>
                      </a: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29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baseline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Ca, Mg, S</a:t>
                      </a:r>
                      <a:endParaRPr lang="en-US" sz="2300" b="0" dirty="0">
                        <a:solidFill>
                          <a:srgbClr val="002060"/>
                        </a:solidFill>
                        <a:latin typeface="Pyidaungsu" pitchFamily="34" charset="0"/>
                        <a:cs typeface="Pyidaungsu" pitchFamily="34" charset="0"/>
                      </a:endParaRP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7326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၃။</a:t>
                      </a: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Micro nutrients</a:t>
                      </a:r>
                      <a:r>
                        <a:rPr lang="en-US" sz="2300" b="0" baseline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 (8) </a:t>
                      </a:r>
                      <a:endParaRPr lang="en-US" sz="2300" b="0" dirty="0">
                        <a:solidFill>
                          <a:srgbClr val="002060"/>
                        </a:solidFill>
                        <a:latin typeface="Pyidaungsu" pitchFamily="34" charset="0"/>
                        <a:cs typeface="Pyidaungsu" pitchFamily="34" charset="0"/>
                      </a:endParaRP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B, Zn, Fe, Cu, Mn, Mo, Cl, Ni </a:t>
                      </a: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7326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၄။</a:t>
                      </a: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Beneficial Elements</a:t>
                      </a:r>
                      <a:r>
                        <a:rPr lang="en-US" sz="2300" b="0" baseline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(5)</a:t>
                      </a:r>
                      <a:endParaRPr lang="en-US" sz="2300" b="0" dirty="0">
                        <a:solidFill>
                          <a:srgbClr val="002060"/>
                        </a:solidFill>
                        <a:latin typeface="Pyidaungsu" pitchFamily="34" charset="0"/>
                        <a:cs typeface="Pyidaungsu" pitchFamily="34" charset="0"/>
                      </a:endParaRP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rgbClr val="002060"/>
                          </a:solidFill>
                          <a:latin typeface="Pyidaungsu" pitchFamily="34" charset="0"/>
                          <a:cs typeface="Pyidaungsu" pitchFamily="34" charset="0"/>
                        </a:rPr>
                        <a:t>Al, Co, Na, Se, Si </a:t>
                      </a:r>
                    </a:p>
                  </a:txBody>
                  <a:tcPr marL="230930" marR="230930" marT="115465" marB="1154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1"/>
            <a:ext cx="10972801" cy="1053736"/>
          </a:xfrm>
        </p:spPr>
        <p:txBody>
          <a:bodyPr anchor="ctr"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514350" indent="-514350" algn="ctr">
              <a:lnSpc>
                <a:spcPct val="100000"/>
              </a:lnSpc>
              <a:spcAft>
                <a:spcPts val="600"/>
              </a:spcAft>
            </a:pPr>
            <a:r>
              <a:rPr lang="en-US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သီးနှံများအတွက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မရှိမဖြစ်လိုအပ်သော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အာဟာရဓာတ်များ</a:t>
            </a:r>
            <a:endParaRPr lang="en-US" sz="4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CCD-BFC9-2842-A154-6A9B80DA869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357" y="1348354"/>
            <a:ext cx="9515959" cy="526463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မြေဆီလ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ွှ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ာဆိုင်ရာစီမံခန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(Soil Management)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အပင်အာဟာရဓာတ်များဆိုင်ရာ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စီမံခန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(Nutrient Management)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Nutrient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use efficiency </a:t>
            </a:r>
            <a:endParaRPr lang="en-US" sz="2400" dirty="0" smtClean="0">
              <a:solidFill>
                <a:schemeClr val="tx1"/>
              </a:solidFill>
              <a:latin typeface="Pyidaungsu" pitchFamily="34" charset="0"/>
              <a:cs typeface="Pyidaungsu" pitchFamily="34" charset="0"/>
            </a:endParaRP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အာဟာရဓာတ်ဆိုင်ရာစီမံခန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ဆက်စပ်လ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ျှ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က်ရှိသည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ထည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သွင်း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စဉ်းစားရမည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အချက်များ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အာဟာရဓာတ်များ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စုပ်ယူမှု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(Nutrient Uptake)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ဓာတ်မြေ</a:t>
            </a:r>
            <a:r>
              <a:rPr lang="my-MM" sz="2400" dirty="0" smtClean="0">
                <a:latin typeface="Pyidaungsu"/>
                <a:cs typeface="Pyidaungsu"/>
              </a:rPr>
              <a:t>ဩ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ဇာ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အချိုးညီသုံးစွဲမှု</a:t>
            </a:r>
            <a:endParaRPr lang="en-US" sz="2400" dirty="0" smtClean="0">
              <a:solidFill>
                <a:schemeClr val="tx1"/>
              </a:solidFill>
              <a:latin typeface="Pyidaungsu" pitchFamily="34" charset="0"/>
              <a:cs typeface="Pyidaungsu" pitchFamily="34" charset="0"/>
            </a:endParaRP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The 4R stewardship</a:t>
            </a: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Soil acidity &amp; Liming</a:t>
            </a: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Gypsum requirement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Horizontal Scroll 5"/>
          <p:cNvSpPr/>
          <p:nvPr/>
        </p:nvSpPr>
        <p:spPr>
          <a:xfrm>
            <a:off x="4277530" y="154986"/>
            <a:ext cx="3084163" cy="1038384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Contents</a:t>
            </a:r>
            <a:endParaRPr lang="en-US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07A775C-C384-40C6-8060-98638243E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7220" y="406831"/>
            <a:ext cx="9215034" cy="6086044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0863AA-387E-4BC4-A200-5966A650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22DEE5-1425-4687-B0B4-5026F703F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5619" y="1193370"/>
            <a:ext cx="1704813" cy="828244"/>
          </a:xfrm>
        </p:spPr>
        <p:txBody>
          <a:bodyPr>
            <a:normAutofit/>
          </a:bodyPr>
          <a:lstStyle/>
          <a:p>
            <a:pPr algn="ctr"/>
            <a:r>
              <a:rPr lang="en-US" sz="1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Beneficial Elements </a:t>
            </a:r>
            <a:endParaRPr lang="en-US" sz="1400" dirty="0"/>
          </a:p>
        </p:txBody>
      </p:sp>
      <p:sp>
        <p:nvSpPr>
          <p:cNvPr id="6" name="Right Arrow Callout 5"/>
          <p:cNvSpPr/>
          <p:nvPr/>
        </p:nvSpPr>
        <p:spPr>
          <a:xfrm>
            <a:off x="185981" y="332300"/>
            <a:ext cx="2557220" cy="1658318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Beneficial Elements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0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6217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What are the main nutrient sources?  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1342"/>
            <a:ext cx="10515600" cy="47356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lvl="0" algn="just">
              <a:lnSpc>
                <a:spcPct val="10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Rock weathering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is a slow process that releases small amount of nutrients annually. </a:t>
            </a:r>
          </a:p>
          <a:p>
            <a:pPr lvl="0" algn="just">
              <a:lnSpc>
                <a:spcPct val="10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Soil nutrients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from previous applications, </a:t>
            </a:r>
          </a:p>
          <a:p>
            <a:pPr lvl="0" algn="just">
              <a:lnSpc>
                <a:spcPct val="10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Atmospheric deposition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can be significant in some areas, especially for N and S. </a:t>
            </a:r>
          </a:p>
          <a:p>
            <a:pPr lvl="0" algn="just">
              <a:lnSpc>
                <a:spcPct val="10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Added irrigation water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can also contain nutrients available to crops.• </a:t>
            </a:r>
          </a:p>
          <a:p>
            <a:pPr lvl="0" algn="just">
              <a:lnSpc>
                <a:spcPct val="10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Crop residues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, such as leaves, stems and roots. Crop residues are mainly rich in K. </a:t>
            </a:r>
          </a:p>
          <a:p>
            <a:pPr lvl="0" algn="just">
              <a:lnSpc>
                <a:spcPct val="10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Compost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(organic matter that has been decomposed) 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514350" indent="-514350" algn="ctr">
              <a:lnSpc>
                <a:spcPct val="100000"/>
              </a:lnSpc>
              <a:spcAft>
                <a:spcPts val="600"/>
              </a:spcAft>
            </a:pPr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Why are fertilizers needed for healthy soils and productive and nutritious crops?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403" y="2185261"/>
            <a:ext cx="6183824" cy="342512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သီးနှံရိတ်သိမ်းပြီးနော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က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အာဟာရများ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ဖယ်ထုတ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်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သွား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။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‌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သီးနှံအထွက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်၊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အစားအစာ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ဘေးကင်းလုံခြုံမှု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တောင်သူ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ဝင်ငွေရရှိမှုများ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တိုးတက်ကောင်းမွန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စေရန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မြေဆီလ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ွှ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ာသွင်းအားစုများ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ထည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သွင်း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ပေးရန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လိုအပ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8549" y="1847849"/>
            <a:ext cx="4165251" cy="331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906" y="1580826"/>
            <a:ext cx="10418972" cy="4667573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Integrated plant nutrient management 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- </a:t>
            </a:r>
            <a:r>
              <a:rPr lang="en-US" sz="22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သီးနှံမျိုးစုံစိုက်ပျိုးနိုင်သည</a:t>
            </a:r>
            <a:r>
              <a:rPr lang="en-US" sz="22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‘CSA’ </a:t>
            </a:r>
            <a:r>
              <a:rPr lang="en-US" sz="22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ကို</a:t>
            </a:r>
            <a:r>
              <a:rPr lang="en-US" sz="22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2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အခြေခ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ံပြီး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သီးနှံလိုအပ်သည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ပမာဏကို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(organic, inorganic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ပုံစံဖြင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့်)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အချိုးညီသုံးစွဲခြင်း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သီးနှံများအတွက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အာဟာရများ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ထည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သွင်းရာတွင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(</a:t>
            </a:r>
            <a:r>
              <a:rPr lang="en-US" sz="22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crop </a:t>
            </a:r>
            <a:r>
              <a:rPr lang="en-US" sz="2200" dirty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residues, green manure crops, manures, composts, </a:t>
            </a:r>
            <a:r>
              <a:rPr lang="en-US" sz="22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manufactured fertilizers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)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များကို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။ 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Organic </a:t>
            </a:r>
            <a:r>
              <a:rPr lang="en-US" sz="2200" dirty="0">
                <a:latin typeface="Pyidaungsu" panose="020B0502040204020203" pitchFamily="34" charset="0"/>
                <a:cs typeface="Pyidaungsu" panose="020B0502040204020203" pitchFamily="34" charset="0"/>
              </a:rPr>
              <a:t>materials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များသည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soil structure, water </a:t>
            </a:r>
            <a:r>
              <a:rPr lang="en-US" sz="2200" dirty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holding capacity, soil chemical properties </a:t>
            </a:r>
            <a:r>
              <a:rPr lang="en-US" sz="22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(CEC, soil </a:t>
            </a:r>
            <a:r>
              <a:rPr lang="en-US" sz="2200" dirty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microbial </a:t>
            </a:r>
            <a:r>
              <a:rPr lang="en-US" sz="22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activity)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များအတွက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အကျိုး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သက်ရောက်မှုရှိ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ကမ္ဘာစားနပ်ရိက္ခာလိုအပ်ချက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22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မြင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မားလာသည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အတွက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err="1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စိုက်ပျိုးမြေချဲ့ထွင်ရန</a:t>
            </a:r>
            <a:r>
              <a:rPr lang="en-US" sz="22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လိုအပ်လာ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သီးနှံအလိုက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အာဟာရလိုအပ်ချက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မတူညီ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en-US" sz="2200" dirty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soil, amendment and fertilizer sources </a:t>
            </a:r>
            <a:r>
              <a:rPr lang="en-US" sz="22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များနှင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ကိုက်ညီရန်လိုအပ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087354" y="6453123"/>
            <a:ext cx="199524" cy="191109"/>
          </a:xfrm>
          <a:prstGeom prst="rect">
            <a:avLst/>
          </a:prstGeom>
        </p:spPr>
        <p:txBody>
          <a:bodyPr/>
          <a:lstStyle/>
          <a:p>
            <a:pPr marL="103505">
              <a:lnSpc>
                <a:spcPct val="100000"/>
              </a:lnSpc>
            </a:pPr>
            <a:fld id="{81D60167-4931-47E6-BA6A-407CBD079E47}" type="slidenum">
              <a:rPr lang="en-US" sz="1100" spc="85" smtClean="0">
                <a:solidFill>
                  <a:srgbClr val="919191"/>
                </a:solidFill>
                <a:latin typeface="Times New Roman"/>
                <a:cs typeface="Times New Roman"/>
              </a:rPr>
              <a:pPr marL="103505">
                <a:lnSpc>
                  <a:spcPct val="100000"/>
                </a:lnSpc>
              </a:pPr>
              <a:t>23</a:t>
            </a:fld>
            <a:endParaRPr lang="en-US" sz="1100">
              <a:latin typeface="Times New Roman"/>
              <a:cs typeface="Times New Roman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67906" y="235965"/>
            <a:ext cx="10418972" cy="1344861"/>
          </a:xfrm>
        </p:spPr>
        <p:txBody>
          <a:bodyPr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Good Nutrient Management Practices (GNMP)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447798"/>
          </a:xfrm>
        </p:spPr>
        <p:txBody>
          <a:bodyPr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Practical techniques for assessing and 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/>
            </a:r>
            <a:b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monitoring </a:t>
            </a:r>
            <a: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crop nutrient status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7799"/>
            <a:ext cx="10439399" cy="5196433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စပါးသီးနှံ</a:t>
            </a:r>
            <a:r>
              <a:rPr lang="en-US" sz="22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- </a:t>
            </a:r>
            <a:r>
              <a:rPr lang="en-US" sz="2200" dirty="0">
                <a:latin typeface="Pyidaungsu" panose="020B0502040204020203" pitchFamily="34" charset="0"/>
                <a:cs typeface="Pyidaungsu" panose="020B0502040204020203" pitchFamily="34" charset="0"/>
              </a:rPr>
              <a:t>nutrient 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deficiencies/toxicities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သိရှိနိုင်ရန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leaf symptoms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ကို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အည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န်း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(indicator)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အဖြစ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ဥပမ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ာ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- 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ရွက်ထိပ်ဝါခြင်း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- nutrient </a:t>
            </a:r>
            <a:r>
              <a:rPr lang="en-US" sz="2200" dirty="0">
                <a:latin typeface="Pyidaungsu" panose="020B0502040204020203" pitchFamily="34" charset="0"/>
                <a:cs typeface="Pyidaungsu" panose="020B0502040204020203" pitchFamily="34" charset="0"/>
              </a:rPr>
              <a:t>imbalance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ရုတ်တရက်အရွက်က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ြွ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ေခြင်း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-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ပတ်ဝန်းကျင်ပြောင်းလဲခြင်း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၊ 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ပေါင်းသတ်ဆေးထိခြင်း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ပိုးမ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ားရောဂါကျရောက်ခြင်း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အာဟာရဓာတ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မလုံလောက်ခြင်း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၊ (</a:t>
            </a:r>
            <a:r>
              <a:rPr lang="en-US" sz="2200" dirty="0" err="1">
                <a:latin typeface="Pyidaungsu" panose="020B0502040204020203" pitchFamily="34" charset="0"/>
                <a:cs typeface="Pyidaungsu" panose="020B0502040204020203" pitchFamily="34" charset="0"/>
              </a:rPr>
              <a:t>Lal</a:t>
            </a:r>
            <a:r>
              <a:rPr lang="en-US" sz="2200" dirty="0">
                <a:latin typeface="Pyidaungsu" panose="020B0502040204020203" pitchFamily="34" charset="0"/>
                <a:cs typeface="Pyidaungsu" panose="020B0502040204020203" pitchFamily="34" charset="0"/>
              </a:rPr>
              <a:t> and Stewart, 2015). </a:t>
            </a:r>
            <a:endParaRPr lang="en-US" sz="2200" dirty="0" smtClean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အစိမ်းရောင်အရ</a:t>
            </a:r>
            <a:r>
              <a:rPr lang="en-US" sz="22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ွက</a:t>
            </a:r>
            <a:r>
              <a:rPr lang="en-US" sz="2200" dirty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-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အပင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်၏ N status.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leaf </a:t>
            </a:r>
            <a:r>
              <a:rPr lang="en-US" sz="2200" dirty="0" err="1">
                <a:latin typeface="Pyidaungsu" panose="020B0502040204020203" pitchFamily="34" charset="0"/>
                <a:cs typeface="Pyidaungsu" panose="020B0502040204020203" pitchFamily="34" charset="0"/>
              </a:rPr>
              <a:t>colour</a:t>
            </a:r>
            <a:r>
              <a:rPr lang="en-US" sz="2200" dirty="0">
                <a:latin typeface="Pyidaungsu" panose="020B0502040204020203" pitchFamily="34" charset="0"/>
                <a:cs typeface="Pyidaungsu" panose="020B0502040204020203" pitchFamily="34" charset="0"/>
              </a:rPr>
              <a:t> chart (LCC)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ကို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အသုံးပြုနိုင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်။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သီးနှံ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၏ N status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အတွက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အရွက်အရောင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တိုင်းတာစစ်ဆေးရန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အပေ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ဆုံးရွက်ပြန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ကို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ရွေးချယ်ရ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။ (</a:t>
            </a:r>
            <a:r>
              <a:rPr lang="en-US" sz="2200" dirty="0" err="1">
                <a:latin typeface="Pyidaungsu" panose="020B0502040204020203" pitchFamily="34" charset="0"/>
                <a:cs typeface="Pyidaungsu" panose="020B0502040204020203" pitchFamily="34" charset="0"/>
              </a:rPr>
              <a:t>Fairhurst</a:t>
            </a:r>
            <a:r>
              <a:rPr lang="en-US" sz="2200" dirty="0">
                <a:latin typeface="Pyidaungsu" panose="020B0502040204020203" pitchFamily="34" charset="0"/>
                <a:cs typeface="Pyidaungsu" panose="020B0502040204020203" pitchFamily="34" charset="0"/>
              </a:rPr>
              <a:t> et al., 2007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).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သီးနှံအတွက</a:t>
            </a:r>
            <a:r>
              <a:rPr lang="en-US" sz="22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အာဟာရလုံလောက်စွာထောက်ပံ့နိုင်ရန</a:t>
            </a:r>
            <a:r>
              <a:rPr lang="en-US" sz="22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နှစ်တို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ရှည်သီးနှံများ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အရွက်နမူနာ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ဓာတ်ခွဲစမ်းသပ်မှု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ရလဒ်ပေ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ါ် </a:t>
            </a:r>
            <a:r>
              <a:rPr lang="en-US" sz="22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အခြေခံ</a:t>
            </a:r>
            <a:r>
              <a:rPr lang="en-US" sz="2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087354" y="6453123"/>
            <a:ext cx="199524" cy="191109"/>
          </a:xfrm>
          <a:prstGeom prst="rect">
            <a:avLst/>
          </a:prstGeom>
        </p:spPr>
        <p:txBody>
          <a:bodyPr/>
          <a:lstStyle/>
          <a:p>
            <a:pPr marL="103505">
              <a:lnSpc>
                <a:spcPct val="100000"/>
              </a:lnSpc>
            </a:pPr>
            <a:fld id="{81D60167-4931-47E6-BA6A-407CBD079E47}" type="slidenum">
              <a:rPr lang="en-US" sz="1100" spc="85" smtClean="0">
                <a:solidFill>
                  <a:srgbClr val="919191"/>
                </a:solidFill>
                <a:latin typeface="Times New Roman"/>
                <a:cs typeface="Times New Roman"/>
              </a:rPr>
              <a:pPr marL="103505">
                <a:lnSpc>
                  <a:spcPct val="100000"/>
                </a:lnSpc>
              </a:pPr>
              <a:t>24</a:t>
            </a:fld>
            <a:endParaRPr lang="en-US" sz="11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04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179"/>
            <a:ext cx="12191999" cy="115465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အာဟာရဓာတ်ဆိုင်ရာ</a:t>
            </a:r>
            <a: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စီမံခန</a:t>
            </a:r>
            <a: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ခွဲခြင်း</a:t>
            </a:r>
            <a: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၏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အဓိကအချက်များ</a:t>
            </a:r>
            <a: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 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5" y="1177831"/>
            <a:ext cx="10972801" cy="5178519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349250" indent="-3492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မြေ</a:t>
            </a:r>
            <a:r>
              <a:rPr lang="my-MM" sz="2200" dirty="0">
                <a:solidFill>
                  <a:schemeClr val="tx1"/>
                </a:solidFill>
                <a:latin typeface="Pyidaungsu"/>
                <a:cs typeface="Pyidaungsu"/>
              </a:rPr>
              <a:t>ဩ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ဇာလွန်ကဲစွာ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အသုံးပြုခြင်းကြောင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ဖြစ်ပေ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ါ်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လာသည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ရေအရည်အသွေး</a:t>
            </a:r>
            <a:r>
              <a:rPr lang="en-US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ထိခိုက</a:t>
            </a:r>
            <a:r>
              <a:rPr lang="en-US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်</a:t>
            </a:r>
            <a:r>
              <a:rPr lang="my-MM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မ</a:t>
            </a:r>
            <a:r>
              <a:rPr lang="en-US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ှ</a:t>
            </a:r>
            <a:r>
              <a:rPr lang="my-MM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ု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ကို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ဟန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တားခြင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  <a:endParaRPr lang="en-US" sz="2200" dirty="0">
              <a:latin typeface="Pyidaungsu" pitchFamily="34" charset="0"/>
              <a:cs typeface="Pyidaungsu" pitchFamily="34" charset="0"/>
            </a:endParaRPr>
          </a:p>
          <a:p>
            <a:pPr marL="349250" indent="-3492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စီးပွားရေးအရတွက်ချေကိုက်သည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အမြင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ဆုံးအထွက်နှုန်း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ရရှိစေသည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တိုင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ပတ်ဝန်းကျင</a:t>
            </a:r>
            <a:r>
              <a:rPr lang="en-US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ထိခိုက်မှုကို</a:t>
            </a:r>
            <a:r>
              <a:rPr lang="en-US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လျှ</a:t>
            </a:r>
            <a:r>
              <a:rPr lang="en-US" sz="2200" dirty="0" err="1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ော့ချခြင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</a:t>
            </a:r>
            <a:endParaRPr lang="en-US" sz="2200" dirty="0">
              <a:latin typeface="Pyidaungsu" pitchFamily="34" charset="0"/>
              <a:cs typeface="Pyidaungsu" pitchFamily="34" charset="0"/>
            </a:endParaRPr>
          </a:p>
          <a:p>
            <a:pPr marL="349250" indent="-3492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my-MM" sz="2200" dirty="0">
                <a:latin typeface="Pyidaungsu" pitchFamily="34" charset="0"/>
                <a:cs typeface="Pyidaungsu" pitchFamily="34" charset="0"/>
              </a:rPr>
              <a:t>လ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ိ</a:t>
            </a:r>
            <a:r>
              <a:rPr lang="my-MM" sz="2200" dirty="0">
                <a:latin typeface="Pyidaungsu" pitchFamily="34" charset="0"/>
                <a:cs typeface="Pyidaungsu" pitchFamily="34" charset="0"/>
              </a:rPr>
              <a:t>ု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အပ်သည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အာဟာရ</a:t>
            </a:r>
            <a:r>
              <a:rPr lang="en-US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200" dirty="0" err="1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အချိုး</a:t>
            </a:r>
            <a:r>
              <a:rPr lang="en-US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200" dirty="0" err="1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ပမာဏ</a:t>
            </a:r>
            <a:r>
              <a:rPr lang="en-US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200" dirty="0" err="1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အကြိမ</a:t>
            </a:r>
            <a:r>
              <a:rPr lang="en-US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်၊ </a:t>
            </a:r>
            <a:r>
              <a:rPr lang="en-US" sz="2200" dirty="0" err="1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အချိန</a:t>
            </a:r>
            <a:r>
              <a:rPr lang="en-US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်၊ </a:t>
            </a:r>
            <a:r>
              <a:rPr lang="en-US" sz="2200" dirty="0" err="1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နေရာ</a:t>
            </a:r>
            <a:r>
              <a:rPr lang="en-US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my-MM" sz="2200" dirty="0">
                <a:latin typeface="Pyidaungsu" pitchFamily="34" charset="0"/>
                <a:cs typeface="Pyidaungsu" pitchFamily="34" charset="0"/>
              </a:rPr>
              <a:t>တ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ိ</a:t>
            </a:r>
            <a:r>
              <a:rPr lang="my-MM" sz="2200" dirty="0">
                <a:latin typeface="Pyidaungsu" pitchFamily="34" charset="0"/>
                <a:cs typeface="Pyidaungsu" pitchFamily="34" charset="0"/>
              </a:rPr>
              <a:t>ု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</a:t>
            </a:r>
            <a:r>
              <a:rPr lang="my-MM" sz="2200" dirty="0">
                <a:latin typeface="Pyidaungsu" pitchFamily="34" charset="0"/>
                <a:cs typeface="Pyidaungsu" pitchFamily="34" charset="0"/>
              </a:rPr>
              <a:t>က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ိ</a:t>
            </a:r>
            <a:r>
              <a:rPr lang="my-MM" sz="2200" dirty="0">
                <a:latin typeface="Pyidaungsu" pitchFamily="34" charset="0"/>
                <a:cs typeface="Pyidaungsu" pitchFamily="34" charset="0"/>
              </a:rPr>
              <a:t>ု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my-MM" sz="2200" dirty="0">
                <a:latin typeface="Pyidaungsu" pitchFamily="34" charset="0"/>
                <a:cs typeface="Pyidaungsu" pitchFamily="34" charset="0"/>
              </a:rPr>
              <a:t>တ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ွ</a:t>
            </a:r>
            <a:r>
              <a:rPr lang="my-MM" sz="2200" dirty="0">
                <a:latin typeface="Pyidaungsu" pitchFamily="34" charset="0"/>
                <a:cs typeface="Pyidaungsu" pitchFamily="34" charset="0"/>
              </a:rPr>
              <a:t>က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်</a:t>
            </a:r>
            <a:r>
              <a:rPr lang="my-MM" sz="2200" dirty="0">
                <a:latin typeface="Pyidaungsu" pitchFamily="34" charset="0"/>
                <a:cs typeface="Pyidaungsu" pitchFamily="34" charset="0"/>
              </a:rPr>
              <a:t>ခ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ျ</a:t>
            </a:r>
            <a:r>
              <a:rPr lang="my-MM" sz="2200" dirty="0">
                <a:latin typeface="Pyidaungsu" pitchFamily="34" charset="0"/>
                <a:cs typeface="Pyidaungsu" pitchFamily="34" charset="0"/>
              </a:rPr>
              <a:t>က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်</a:t>
            </a:r>
            <a:r>
              <a:rPr lang="my-MM" sz="2200" dirty="0">
                <a:latin typeface="Pyidaungsu" pitchFamily="34" charset="0"/>
                <a:cs typeface="Pyidaungsu" pitchFamily="34" charset="0"/>
              </a:rPr>
              <a:t>ခ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ြ</a:t>
            </a:r>
            <a:r>
              <a:rPr lang="my-MM" sz="2200" dirty="0">
                <a:latin typeface="Pyidaungsu" pitchFamily="34" charset="0"/>
                <a:cs typeface="Pyidaungsu" pitchFamily="34" charset="0"/>
              </a:rPr>
              <a:t>င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်</a:t>
            </a:r>
            <a:r>
              <a:rPr lang="my-MM" sz="2200" dirty="0">
                <a:latin typeface="Pyidaungsu" pitchFamily="34" charset="0"/>
                <a:cs typeface="Pyidaungsu" pitchFamily="34" charset="0"/>
              </a:rPr>
              <a:t>း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 </a:t>
            </a:r>
          </a:p>
          <a:p>
            <a:pPr marL="79851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စိုက်ပျိုးသီးနှံမ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ှ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ရရှိနိုင်မှုပမာဏသိရန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မြေထဲရှိအာဟာရအဆင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ကို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မ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ြေနမူနာဓ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ာတ်ခွဲ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စစ်ဆေးခြင်း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၊ </a:t>
            </a:r>
          </a:p>
          <a:p>
            <a:pPr marL="79851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သီးနှံ၏လိုအပ်ချက်ပြည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မီရန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ထပ်ထည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ရမည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ပမာဏကို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တွက်ချက်ခြင်း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marL="79851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အာဟာရထည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သွင်းသည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နေ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့၊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နည်းလမ်း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အချိန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များကို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မှတ်သားထားခြင်း</a:t>
            </a:r>
            <a:endParaRPr lang="en-US" sz="2200" dirty="0">
              <a:latin typeface="Pyidaungsu" pitchFamily="34" charset="0"/>
              <a:cs typeface="Pyidaungsu" pitchFamily="34" charset="0"/>
            </a:endParaRPr>
          </a:p>
          <a:p>
            <a:pPr marL="349250" indent="-3492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land base characteristics 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(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စိုက်ပျိုးသီးနှံ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အာဟာရအမျိုးအစား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ရေရရှိမှုနှင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အသုံးပြုသည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နည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်းလမ်း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)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အရ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အာဟာရများ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စီမံခန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ခွဲမှုကို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>
                <a:latin typeface="Pyidaungsu" pitchFamily="34" charset="0"/>
                <a:cs typeface="Pyidaungsu" pitchFamily="34" charset="0"/>
              </a:rPr>
              <a:t>စီစဉ်ခြင်း</a:t>
            </a:r>
            <a:r>
              <a:rPr lang="en-US" sz="2200" dirty="0">
                <a:latin typeface="Pyidaungsu" pitchFamily="34" charset="0"/>
                <a:cs typeface="Pyidaungsu" pitchFamily="34" charset="0"/>
              </a:rPr>
              <a:t>၊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CCD-BFC9-2842-A154-6A9B80DA869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356350"/>
            <a:ext cx="10515600" cy="36512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nutrient use efficiency -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သီးနှံမှစုပ်ယူလိုက်သည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အာဟာရပမာဏ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3484"/>
          <a:stretch>
            <a:fillRect/>
          </a:stretch>
        </p:blipFill>
        <p:spPr bwMode="auto">
          <a:xfrm>
            <a:off x="1208868" y="1022889"/>
            <a:ext cx="9810427" cy="519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Horizontal Scroll 5"/>
          <p:cNvSpPr/>
          <p:nvPr/>
        </p:nvSpPr>
        <p:spPr>
          <a:xfrm>
            <a:off x="652220" y="1185627"/>
            <a:ext cx="3020878" cy="110037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WHAT IS NUTRIENT                             USE EFFICIENCY?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588935"/>
            <a:ext cx="10515600" cy="626906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Nutrient use efficiency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4909" y="2056485"/>
            <a:ext cx="5625883" cy="3549111"/>
          </a:xfrm>
          <a:ln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Crop varieties &amp; cropping system (crop sequences &amp; management)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Agronomic management (to get potential yield)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Weed control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Water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management‌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D635-395B-BF4C-BB31-DFD83521C6E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011" y="1128067"/>
            <a:ext cx="5325217" cy="4477529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74909" y="415144"/>
            <a:ext cx="5021457" cy="108819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Factors to increase FUE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26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48000" contrast="-51000"/>
          </a:blip>
          <a:srcRect/>
          <a:stretch>
            <a:fillRect/>
          </a:stretch>
        </p:blipFill>
        <p:spPr bwMode="auto">
          <a:xfrm>
            <a:off x="16680" y="0"/>
            <a:ext cx="12175320" cy="6797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56" y="2104512"/>
            <a:ext cx="11582397" cy="3862335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pPr algn="ctr"/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အာဟာရဓာတ်ဆိုင်ရာစီမံခန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ခွဲမ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ှုန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ှင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ဆက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်စပ်လ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ျှ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က်ရှိသည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</a:b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</a:b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ထည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သွင်းစဉ်းစားရမည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အချက်များ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580" y="3006671"/>
            <a:ext cx="11008969" cy="3714804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၁။ 	</a:t>
            </a:r>
            <a:r>
              <a:rPr lang="en-US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အာဟာရဓာတ်ဆိုင်ရာစီမံခန</a:t>
            </a: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အစားအစာ</a:t>
            </a: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အာဟာရဆိုင်ရာ</a:t>
            </a: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လုံခြုံမှု</a:t>
            </a:r>
            <a:endParaRPr lang="en-US" dirty="0">
              <a:solidFill>
                <a:schemeClr val="tx1"/>
              </a:solidFill>
              <a:latin typeface="Pyidaungsu" pitchFamily="34" charset="0"/>
              <a:cs typeface="Pyidaungsu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my-MM" dirty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၂</a:t>
            </a:r>
            <a:r>
              <a:rPr lang="en-US" dirty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။	</a:t>
            </a:r>
            <a:r>
              <a:rPr lang="en-US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အာဟာရဓာတ်ဆိုင်ရာစီမံခန</a:t>
            </a: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မြေဆီ</a:t>
            </a:r>
            <a:r>
              <a:rPr lang="my-MM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ဩဇာ ထက်သန်မှု</a:t>
            </a:r>
            <a:endParaRPr lang="en-US" dirty="0" smtClean="0">
              <a:solidFill>
                <a:schemeClr val="tx1"/>
              </a:solidFill>
              <a:latin typeface="Pyidaungsu" pitchFamily="34" charset="0"/>
              <a:cs typeface="Pyidaungsu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my-MM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၃</a:t>
            </a:r>
            <a:r>
              <a:rPr lang="en-US" dirty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။	</a:t>
            </a:r>
            <a:r>
              <a:rPr lang="en-US" dirty="0" err="1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ရေနှင</a:t>
            </a:r>
            <a:r>
              <a:rPr lang="en-US" dirty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dirty="0" err="1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အာဟာရများ</a:t>
            </a:r>
            <a:r>
              <a:rPr lang="en-US" dirty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အပြန်အလှန်အကျိုးပြုမှု</a:t>
            </a:r>
            <a:endParaRPr lang="en-US" dirty="0">
              <a:solidFill>
                <a:schemeClr val="tx1"/>
              </a:solidFill>
              <a:latin typeface="Pyidaungsu" pitchFamily="34" charset="0"/>
              <a:cs typeface="Pyidaungsu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my-MM" dirty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၄</a:t>
            </a:r>
            <a:r>
              <a:rPr lang="en-US" dirty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။	</a:t>
            </a:r>
            <a:r>
              <a:rPr lang="en-US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dirty="0" err="1" smtClean="0">
                <a:latin typeface="Pyidaungsu" pitchFamily="34" charset="0"/>
                <a:cs typeface="Pyidaungsu" pitchFamily="34" charset="0"/>
              </a:rPr>
              <a:t>အာဟာရဓာတ်ဆိုင်ရာစီမံခန</a:t>
            </a:r>
            <a:r>
              <a:rPr lang="en-US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dirty="0" err="1" smtClean="0"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dirty="0" err="1" smtClean="0"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dirty="0" err="1" smtClean="0">
                <a:latin typeface="Pyidaungsu" pitchFamily="34" charset="0"/>
                <a:cs typeface="Pyidaungsu" pitchFamily="34" charset="0"/>
              </a:rPr>
              <a:t>ရာသီဥတုပြောင်းလဲမှု</a:t>
            </a:r>
            <a:endParaRPr lang="en-US" dirty="0" smtClean="0">
              <a:latin typeface="Pyidaungsu" pitchFamily="34" charset="0"/>
              <a:cs typeface="Pyidaungsu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my-MM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၅</a:t>
            </a:r>
            <a:r>
              <a:rPr lang="en-US" dirty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။	</a:t>
            </a:r>
            <a:r>
              <a:rPr lang="en-US" dirty="0" smtClean="0"/>
              <a:t> </a:t>
            </a:r>
            <a:r>
              <a:rPr lang="en-US" dirty="0" err="1" smtClean="0"/>
              <a:t>အာဟာရဓာတ်ဆိုင်ရာစီမံခန</a:t>
            </a:r>
            <a:r>
              <a:rPr lang="en-US" dirty="0" smtClean="0"/>
              <a:t>့်</a:t>
            </a:r>
            <a:r>
              <a:rPr lang="en-US" dirty="0" err="1" smtClean="0"/>
              <a:t>ခွဲမှု</a:t>
            </a:r>
            <a:r>
              <a:rPr lang="en-US" dirty="0" smtClean="0"/>
              <a:t> </a:t>
            </a:r>
            <a:r>
              <a:rPr lang="en-US" dirty="0" err="1" smtClean="0"/>
              <a:t>နှင</a:t>
            </a:r>
            <a:r>
              <a:rPr lang="en-US" dirty="0" smtClean="0"/>
              <a:t>့် </a:t>
            </a:r>
            <a:r>
              <a:rPr lang="en-US" dirty="0" err="1" smtClean="0"/>
              <a:t>သဘာဝပတ်ဝန်းကျင</a:t>
            </a:r>
            <a:r>
              <a:rPr lang="en-US" dirty="0" smtClean="0"/>
              <a:t>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CCD-BFC9-2842-A154-6A9B80DA869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651"/>
            <a:ext cx="12192000" cy="874739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အာဟာရဓာတ်ဆိုင်ရာစီမံခန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အစားအစာ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/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အာဟာရဆိုင်ရာ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လုံခြုံမှု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453" y="1038390"/>
            <a:ext cx="8192147" cy="568308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အာဟာရဓာတ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လုံလောက်စွာမရလ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ျှင်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သီးနှံအထွက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လျော့စေ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      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ကမ္ဘာ့ထုတ်လုပ်မှု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၏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ထက်ဝက်ခန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N fertilizers 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၏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ထောက်ပံ့မှု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များကြောင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ဖြစ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်၊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ကမ္ဘာ့လူဦးရေတိုးတက်လာသည်နှင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အမ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ျှ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အချိန်တိုတိုနှင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အကျိုးများပြီး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ထိရောက်သော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ဓာတ်မြေ</a:t>
            </a:r>
            <a:r>
              <a:rPr lang="my-MM" sz="2200" dirty="0" smtClean="0">
                <a:latin typeface="Pyidaungsu" pitchFamily="34" charset="0"/>
                <a:cs typeface="Pyidaungsu" pitchFamily="34" charset="0"/>
              </a:rPr>
              <a:t>ဩ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ဇာသုံးစွဲမှု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(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efficient and effective use of fertilizers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)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အဓိကဖြစ်လာ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‌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တော်သည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အနည်းလိုအာဟာရဓာတ်များလည်းပါဝင်သည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မြေဩဇာ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ကို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အချိုးညီစွာ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ထည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သွင်းရန်လို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ယခုအခါတွင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လူနှင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တိရစ္ဆာန်များတွင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အနည်းလိုအာဟာရဓာတ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ချို့တဲ့မှု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များ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တွေ့ရှိလာ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ဥပမာ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- Zn deficiency 21% globally (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Hotz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and Brown, 2004), low Zn levels in soils - deficiencies in humans.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9.jpg"/>
          <p:cNvPicPr>
            <a:picLocks noChangeAspect="1"/>
          </p:cNvPicPr>
          <p:nvPr/>
        </p:nvPicPr>
        <p:blipFill>
          <a:blip r:embed="rId2"/>
          <a:srcRect r="41709"/>
          <a:stretch>
            <a:fillRect/>
          </a:stretch>
        </p:blipFill>
        <p:spPr>
          <a:xfrm>
            <a:off x="8610601" y="1881348"/>
            <a:ext cx="3168112" cy="290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938581" y="945388"/>
            <a:ext cx="8305800" cy="509894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မြေဆီလ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ွှ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ာဆိုင်ရာစီမံခန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itchFamily="34" charset="0"/>
                <a:cs typeface="Pyidaungsu" pitchFamily="34" charset="0"/>
              </a:rPr>
              <a:t>ခွဲမှု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1087354" y="6453123"/>
            <a:ext cx="199524" cy="191109"/>
          </a:xfrm>
          <a:prstGeom prst="rect">
            <a:avLst/>
          </a:prstGeom>
        </p:spPr>
        <p:txBody>
          <a:bodyPr/>
          <a:lstStyle/>
          <a:p>
            <a:pPr marL="103505">
              <a:lnSpc>
                <a:spcPct val="100000"/>
              </a:lnSpc>
            </a:pPr>
            <a:fld id="{81D60167-4931-47E6-BA6A-407CBD079E47}" type="slidenum">
              <a:rPr lang="en-US" sz="1100" spc="85" smtClean="0">
                <a:solidFill>
                  <a:srgbClr val="919191"/>
                </a:solidFill>
                <a:latin typeface="Times New Roman"/>
                <a:cs typeface="Times New Roman"/>
              </a:rPr>
              <a:pPr marL="103505">
                <a:lnSpc>
                  <a:spcPct val="100000"/>
                </a:lnSpc>
              </a:pPr>
              <a:t>3</a:t>
            </a:fld>
            <a:endParaRPr lang="en-US" sz="1100">
              <a:latin typeface="Times New Roman"/>
              <a:cs typeface="Times New Roman"/>
            </a:endParaRPr>
          </a:p>
        </p:txBody>
      </p:sp>
      <p:sp>
        <p:nvSpPr>
          <p:cNvPr id="12290" name="AutoShape 2" descr="Soil Management | Alternative Farming Systems Information Center | NAL |  USDA"/>
          <p:cNvSpPr>
            <a:spLocks noChangeAspect="1" noChangeArrowheads="1"/>
          </p:cNvSpPr>
          <p:nvPr/>
        </p:nvSpPr>
        <p:spPr bwMode="auto">
          <a:xfrm>
            <a:off x="155575" y="-808038"/>
            <a:ext cx="2705100" cy="1695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2" name="AutoShape 4" descr="Soil Management | Alternative Farming Systems Information Center | NAL |  USDA"/>
          <p:cNvSpPr>
            <a:spLocks noChangeAspect="1" noChangeArrowheads="1"/>
          </p:cNvSpPr>
          <p:nvPr/>
        </p:nvSpPr>
        <p:spPr bwMode="auto">
          <a:xfrm>
            <a:off x="155575" y="-808038"/>
            <a:ext cx="2705100" cy="1695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4" name="AutoShape 6" descr="Soil Management | Alternative Farming Systems Information Center | NAL |  US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6" name="AutoShape 8" descr="Soil Management | Alternative Farming Systems Information Center | NAL |  US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8" name="AutoShape 10" descr="https://www.nal.usda.gov/sites/default/files/styles/info-center-subject-pages/public/field/image/soil_resource_management_350x219.jpg?itok=P8vyej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621" y="2572719"/>
            <a:ext cx="4335733" cy="283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208867" y="2340244"/>
            <a:ext cx="5269425" cy="3068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514350" marR="0" lvl="2" indent="-390525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400" i="0" u="none" strike="noStrike" kern="1200" normalizeH="0" baseline="0" noProof="0" dirty="0" smtClean="0">
                <a:solidFill>
                  <a:schemeClr val="tx1"/>
                </a:solidFill>
                <a:uLnTx/>
                <a:uFillTx/>
                <a:latin typeface="Pyidaungsu" pitchFamily="34" charset="0"/>
                <a:ea typeface="+mn-ea"/>
                <a:cs typeface="Pyidaungsu" pitchFamily="34" charset="0"/>
              </a:rPr>
              <a:t>Soil Constraints to Land Use</a:t>
            </a:r>
          </a:p>
          <a:p>
            <a:pPr marL="514350" marR="0" lvl="2" indent="-390525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400" i="0" u="none" strike="noStrike" kern="1200" normalizeH="0" baseline="0" noProof="0" dirty="0" smtClean="0">
                <a:solidFill>
                  <a:schemeClr val="tx1"/>
                </a:solidFill>
                <a:uLnTx/>
                <a:uFillTx/>
                <a:latin typeface="Pyidaungsu" pitchFamily="34" charset="0"/>
                <a:ea typeface="+mn-ea"/>
                <a:cs typeface="Pyidaungsu" pitchFamily="34" charset="0"/>
              </a:rPr>
              <a:t>Good Soil Management Practices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993" y="1580826"/>
            <a:ext cx="2847975" cy="2123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86359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အာဟာရဓာတ်ဆိုင်ရာစီမံခန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မြေဆီ</a:t>
            </a:r>
            <a:r>
              <a:rPr lang="my-MM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ဩဇာ ထက်သန်မှု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972" y="1022889"/>
            <a:ext cx="8849531" cy="568308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my-MM" sz="2000" dirty="0" smtClean="0">
                <a:latin typeface="Pyidaungsu" pitchFamily="34" charset="0"/>
                <a:cs typeface="Pyidaungsu" pitchFamily="34" charset="0"/>
              </a:rPr>
              <a:t>အပင်ကြီးထွားဖွံ့ဖြိုးမှုအတွက် လိုအပ်သည့် အာဟာရဓာတ်များကို မြေကြီးမှ လုံလောက်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my-MM" sz="2000" dirty="0" smtClean="0">
                <a:latin typeface="Pyidaungsu" pitchFamily="34" charset="0"/>
                <a:cs typeface="Pyidaungsu" pitchFamily="34" charset="0"/>
              </a:rPr>
              <a:t>စွာ ထောက်ပံ့ပေးနိုင်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ရ၊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ဆုံးရှုံးသွားသည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အာဟာရများကို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ဖြည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တင်းရန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်</a:t>
            </a:r>
            <a:r>
              <a:rPr lang="my-MM" sz="2000" dirty="0" smtClean="0">
                <a:latin typeface="Pyidaungsu" pitchFamily="34" charset="0"/>
                <a:cs typeface="Pyidaungsu" pitchFamily="34" charset="0"/>
              </a:rPr>
              <a:t>၊</a:t>
            </a:r>
            <a:endParaRPr lang="en-US" sz="2000" dirty="0" smtClean="0">
              <a:latin typeface="Pyidaungsu" pitchFamily="34" charset="0"/>
              <a:cs typeface="Pyidaungsu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OM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သည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် </a:t>
            </a:r>
          </a:p>
          <a:p>
            <a:pPr marL="576263" lvl="1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မြေဆီလ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ွှ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ာမပျက်စီးအောင်ထိန်းသိမ်းပေး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ရေစိမ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ဝင်ထိုးဖောက်မှု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/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ထိန်းသိမ်းထား</a:t>
            </a:r>
            <a:endParaRPr lang="en-US" sz="2000" dirty="0" smtClean="0">
              <a:latin typeface="Pyidaungsu" pitchFamily="34" charset="0"/>
              <a:cs typeface="Pyidaungsu" pitchFamily="34" charset="0"/>
            </a:endParaRPr>
          </a:p>
          <a:p>
            <a:pPr marL="576263" lvl="1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	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နိုင်မှုတို့ကို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တိုးမြင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စေ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marL="576263" lvl="1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my-MM" sz="2000" dirty="0" smtClean="0">
                <a:latin typeface="Pyidaungsu" pitchFamily="34" charset="0"/>
                <a:cs typeface="Pyidaungsu" pitchFamily="34" charset="0"/>
              </a:rPr>
              <a:t>မြေကြီးထဲရှိ သီးနှံအကြွင်းကျန်များကို နှိုးဆွပေးနိုင်သည့် ထွန်ယက်မြေပြုပြင်သည့်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my-MM" sz="2000" dirty="0" smtClean="0">
                <a:latin typeface="Pyidaungsu" pitchFamily="34" charset="0"/>
                <a:cs typeface="Pyidaungsu" pitchFamily="34" charset="0"/>
              </a:rPr>
              <a:t>စနစ်ပေါ်မူတည်၍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မြေ</a:t>
            </a:r>
            <a:r>
              <a:rPr lang="my-MM" sz="2000" dirty="0" smtClean="0">
                <a:latin typeface="Pyidaungsu" pitchFamily="34" charset="0"/>
                <a:cs typeface="Pyidaungsu" pitchFamily="34" charset="0"/>
              </a:rPr>
              <a:t>ဩဇာမထည့်သည်ထက်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မြေ</a:t>
            </a:r>
            <a:r>
              <a:rPr lang="my-MM" sz="2000" dirty="0" smtClean="0">
                <a:latin typeface="Pyidaungsu" pitchFamily="34" charset="0"/>
                <a:cs typeface="Pyidaungsu" pitchFamily="34" charset="0"/>
              </a:rPr>
              <a:t>ဩဇာပုံမှန်ထည့်သွင်းခြင်းသည် 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SOM levels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ကို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တိုးမြင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စေ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0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အချို့ဓာတ်မြေ</a:t>
            </a:r>
            <a:r>
              <a:rPr lang="my-MM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ဩဇာများ</a:t>
            </a:r>
            <a:r>
              <a:rPr lang="my-MM" sz="2000" dirty="0" smtClean="0">
                <a:latin typeface="Pyidaungsu" pitchFamily="34" charset="0"/>
                <a:cs typeface="Pyidaungsu" pitchFamily="34" charset="0"/>
              </a:rPr>
              <a:t>သည် 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alkaline/calcareous soils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တွင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အကျိုးဖြစ်ထွန်း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စေနိုင်ပြီး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acidifying soils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တွင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အန္တရာယ်ဖြစ်စေနိုင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်၊ 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မြေဆီလ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ွှ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ာထဲရှိ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အဏုဇီဝများ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အပေ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ါ်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မြေ</a:t>
            </a:r>
            <a:r>
              <a:rPr lang="my-MM" sz="2000" dirty="0" smtClean="0">
                <a:latin typeface="Pyidaungsu" pitchFamily="34" charset="0"/>
                <a:cs typeface="Pyidaungsu" pitchFamily="34" charset="0"/>
              </a:rPr>
              <a:t>ဩဇာ၏ အကျိုးသက်ရောက်မှုသည် 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nutrient source, the application rate/ method, soil pH, timeframe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တို့ပေ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ါ်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မူတည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်၊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ဓာတ်မြေ</a:t>
            </a:r>
            <a:r>
              <a:rPr lang="my-MM" sz="2000" dirty="0" smtClean="0">
                <a:latin typeface="Pyidaungsu" pitchFamily="34" charset="0"/>
                <a:cs typeface="Pyidaungsu" pitchFamily="34" charset="0"/>
              </a:rPr>
              <a:t>ဩဇာနှင့်အတူ သဘာဝ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မြေ</a:t>
            </a:r>
            <a:r>
              <a:rPr lang="my-MM" sz="2000" dirty="0" smtClean="0">
                <a:latin typeface="Pyidaungsu" pitchFamily="34" charset="0"/>
                <a:cs typeface="Pyidaungsu" pitchFamily="34" charset="0"/>
              </a:rPr>
              <a:t>ဩဇာများ ဖြည့်စွက်ပေါင်းစပ် ထည့်သွင်းခြင်းဖြင့် </a:t>
            </a: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microbial activity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များကို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တိုးမြင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စေနိုင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်၊</a:t>
            </a:r>
            <a:endParaRPr lang="en-US" sz="2000" dirty="0"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652"/>
            <a:ext cx="10515600" cy="90573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ရေနှင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အာဟာရများ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အပြန်အလှန်အကျိုးပြုမှု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53" y="1162376"/>
            <a:ext cx="8114654" cy="53886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အကောင်းဆုံး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အာဟာရဓာတ်ဆိုင်ရာစီမံခန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လုပ်ငန်းများသည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ရေထုတ်လုပ်နိုင်စွမ်းကို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တိုးစေနိုင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်၊ 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ရေလုံလောက်စွာ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ထောက်ပံ့နိုင်ခြင်းသည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nutrient use efficiency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ကို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တိုးတက်စေ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ရေချို့တဲ့ခြင်း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အောက်ပါတို့ကို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ဟန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တားနှောက်ယှက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်၊ </a:t>
            </a:r>
          </a:p>
          <a:p>
            <a:pPr marL="582613"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အာဟာရဓာတ်များ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မြေကြီးမ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ှ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သီးနှံအမြစ်သို့ပို့ဆောင်ခြင်း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</a:t>
            </a:r>
          </a:p>
          <a:p>
            <a:pPr marL="582613"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အပင်မ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ှ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အာဟာရစုပ်ယူနိုင်ရန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လိုအပ်သည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မြေဆီလ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ွှ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ာထဲရှိ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ဓာတုဇီဝ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ဆိုင်ရာ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ဖြစ်စဉ်များ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အာဟာရချို့တဲ့မှု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သီးနှံ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၏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အမြစ်ဖွံ့ဖြိုးမှုနည်းစေပြီး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ရေကိုသုံးစွဲနိုင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စွမ်းရည်လျော့စေ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 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အာဟာရဓာတ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ရေ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့၏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အကြား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အပြန်အလှန်အကျိုးပြုမှု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သီးနှံအထွက်အပေ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ါ်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ကြီးမားစွာ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သက်ရောက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်၊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 descr="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787983"/>
            <a:ext cx="3276599" cy="228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6161"/>
            <a:ext cx="10515600" cy="1138205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အာဟာရဓာတ်ဆိုင်ရာစီမံခန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ရာသီဥတုပြောင်းလဲမှု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965" y="1224366"/>
            <a:ext cx="8436385" cy="54971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ပျက်စီးလွယ်သည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နေရာများသို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သီးနှံများချဲ့ထွင်စိုက်ပျိုးခြင်းကို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ဟန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တား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ရေဝပ်မြေတွင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N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ထည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သွင်းခြင်းမ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ှ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ရှောင်ရှားခြင်း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nitrification inhibitors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ပါဝင်သည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မြေ</a:t>
            </a:r>
            <a:r>
              <a:rPr lang="my-MM" sz="2200" dirty="0" smtClean="0">
                <a:latin typeface="Pyidaungsu" pitchFamily="34" charset="0"/>
                <a:cs typeface="Pyidaungsu" pitchFamily="34" charset="0"/>
              </a:rPr>
              <a:t>ဩဇာ/ 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slow- or controlled-release fertilizers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များ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အသုံးပြုခြင်း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တို့သည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N</a:t>
            </a:r>
            <a:r>
              <a:rPr lang="en-US" sz="2200" baseline="-25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2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O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ပုံစံဖြင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 N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ဆုံးရှုံးမှုကို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လျော့နည်းစေ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N</a:t>
            </a:r>
            <a:r>
              <a:rPr lang="en-US" sz="2200" baseline="-25000" dirty="0" smtClean="0">
                <a:latin typeface="Pyidaungsu" pitchFamily="34" charset="0"/>
                <a:cs typeface="Pyidaungsu" pitchFamily="34" charset="0"/>
              </a:rPr>
              <a:t>2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O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CO</a:t>
            </a:r>
            <a:r>
              <a:rPr lang="en-US" sz="2200" baseline="-25000" dirty="0" smtClean="0">
                <a:latin typeface="Pyidaungsu" pitchFamily="34" charset="0"/>
                <a:cs typeface="Pyidaungsu" pitchFamily="34" charset="0"/>
              </a:rPr>
              <a:t>2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ထက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အဆ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၃၀၀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ပိုများသော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global warming potential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ရှိသည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greenhouse gas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ဖြစ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်၊ 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မြေ</a:t>
            </a:r>
            <a:r>
              <a:rPr lang="my-MM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ဩဇာ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တိုးမြင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ထည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သွင်းခြင်း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/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မျိုးကောင်းမျိုးသန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အသုံးပြုခြင်း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/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ကောင်းစွာစီမံခန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ခွဲခြင်း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တို့ဖြင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my-MM" sz="2200" dirty="0" smtClean="0">
                <a:latin typeface="Pyidaungsu" pitchFamily="34" charset="0"/>
                <a:cs typeface="Pyidaungsu" pitchFamily="34" charset="0"/>
              </a:rPr>
              <a:t>စိုက်ပျိုးမြေများ 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soil fertility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တိုးတက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စေခြင်း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ရာသီဥတု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ပြောင်းလဲခြင်းကို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လျော့နည်းစေခြင်း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/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အစားအစာ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လုံခြုံမှု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တိုးတက်စေခြင်း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၊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Balanced use fertilization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ရာသီဥတုပြောင်းလဲခြင်းကို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လိုက်လျောညီထွေ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ရှိအောင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ပြင်ဆင်ညှိနှိုင်းနိုင်သည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အရေးပါသည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အချက်တစ်ချက်ဖြစ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်၊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990" y="1455630"/>
            <a:ext cx="2619375" cy="1743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028" y="3586162"/>
            <a:ext cx="2994703" cy="179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53884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အာဟာရဓာတ်ဆိုင်ရာစီမံခန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ခွဲမှု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သဘာဝပတ်ဝန်းကျင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်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964" y="1053885"/>
            <a:ext cx="8238640" cy="566758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SO</a:t>
            </a:r>
            <a:r>
              <a:rPr lang="en-US" sz="2000" baseline="-25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2</a:t>
            </a: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, NH</a:t>
            </a:r>
            <a:r>
              <a:rPr lang="en-US" sz="2000" baseline="-25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3</a:t>
            </a: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များထုတ်လ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ွှ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တ်ခြင်းကြောင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Acid deposition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ဖြစ်ခြင်း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N</a:t>
            </a:r>
            <a:r>
              <a:rPr lang="en-US" sz="2000" baseline="-25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2</a:t>
            </a: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O emissions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ကြောင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့် </a:t>
            </a:r>
            <a:r>
              <a:rPr lang="en-US" sz="20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အိုဇုန်းလ</a:t>
            </a: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ွှာ </a:t>
            </a:r>
            <a:r>
              <a:rPr lang="en-US" sz="20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လျော့ပါး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စေခြင်း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Nutrient best management practices</a:t>
            </a:r>
          </a:p>
          <a:p>
            <a:pPr marL="682625" indent="-44926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(၁)	</a:t>
            </a: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site- and crop-specific conditions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ရွေးချယ်ရန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အချက်အလက်များ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ထုတ်ပေးခြင်း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၊  </a:t>
            </a:r>
          </a:p>
          <a:p>
            <a:pPr marL="682625" indent="-44926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(၂)	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စီးပွားရေးတွက်ချေကိုက်သည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0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သီးနှံစိုက်ပျိုးစနစ်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များ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တိုးတက်စေခြင်း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marL="682625" indent="-44926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(၃)	</a:t>
            </a:r>
            <a:r>
              <a:rPr lang="en-US" sz="20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လူမှုရေးနှင</a:t>
            </a: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0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ပတ်ဝန်းကျင်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ဆိုင်ရာ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ရှုထောင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များ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	</a:t>
            </a:r>
          </a:p>
          <a:p>
            <a:pPr marL="682625" indent="-44926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(၄)	</a:t>
            </a:r>
            <a:r>
              <a:rPr lang="en-US" sz="20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အာဟာရ</a:t>
            </a: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ကြီးကြပ်အုပ်ချုပ်မှု</a:t>
            </a: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နည်းလမ်း</a:t>
            </a:r>
            <a:endParaRPr lang="en-US" sz="2000" dirty="0" smtClean="0">
              <a:latin typeface="Pyidaungsu" pitchFamily="34" charset="0"/>
              <a:cs typeface="Pyidaungsu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mineral fertilizer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 organic nutrient sources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များကို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သင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လျော်သည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သီးနှံ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/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မျိုး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/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ရေ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/ soil management practices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များနှင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ရွေးချယ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်၍ </a:t>
            </a:r>
            <a:r>
              <a:rPr lang="en-US" sz="20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ပေါင်းစပ</a:t>
            </a: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0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ဆောင်ရွက်သင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့် (</a:t>
            </a: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Integrated soil fertility management’ approach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)၊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food security, farm income, human nutrition, soil health, water productivity, climate change mitigation and adaptation, environment health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စသည်တို့သည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plant nutrient management 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ပေ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ါ်</a:t>
            </a:r>
            <a:r>
              <a:rPr lang="en-US" sz="2000" dirty="0" err="1" smtClean="0">
                <a:latin typeface="Pyidaungsu" pitchFamily="34" charset="0"/>
                <a:cs typeface="Pyidaungsu" pitchFamily="34" charset="0"/>
              </a:rPr>
              <a:t>မူတည်သည</a:t>
            </a:r>
            <a:r>
              <a:rPr lang="en-US" sz="2000" dirty="0" smtClean="0">
                <a:latin typeface="Pyidaungsu" pitchFamily="34" charset="0"/>
                <a:cs typeface="Pyidaungsu" pitchFamily="34" charset="0"/>
              </a:rPr>
              <a:t>်။ </a:t>
            </a:r>
            <a:endParaRPr lang="en-US" sz="2000" dirty="0"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 descr="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053886"/>
            <a:ext cx="3239136" cy="2155498"/>
          </a:xfrm>
          <a:prstGeom prst="rect">
            <a:avLst/>
          </a:prstGeom>
        </p:spPr>
      </p:pic>
      <p:pic>
        <p:nvPicPr>
          <p:cNvPr id="6" name="Picture 5" descr="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3610864"/>
            <a:ext cx="3239136" cy="2167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6807" y="2507550"/>
            <a:ext cx="9586993" cy="2929255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§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Root interception</a:t>
            </a:r>
          </a:p>
          <a:p>
            <a:pPr>
              <a:lnSpc>
                <a:spcPct val="150000"/>
              </a:lnSpc>
              <a:buFont typeface="Wingdings" charset="2"/>
              <a:buChar char="§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Mass flow</a:t>
            </a:r>
          </a:p>
          <a:p>
            <a:pPr>
              <a:lnSpc>
                <a:spcPct val="150000"/>
              </a:lnSpc>
              <a:buFont typeface="Wingdings" charset="2"/>
              <a:buChar char="§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yidaungsu" pitchFamily="34" charset="0"/>
                <a:cs typeface="Pyidaungsu" pitchFamily="34" charset="0"/>
              </a:rPr>
              <a:t>Diffusion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07769" y="954049"/>
            <a:ext cx="8305800" cy="5767426"/>
          </a:xfrm>
          <a:prstGeom prst="rect">
            <a:avLst/>
          </a:prstGeom>
          <a:noFill/>
        </p:spPr>
        <p:txBody>
          <a:bodyPr wrap="square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Nutrient uptake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7" name="Picture 6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867" y="2507550"/>
            <a:ext cx="4386021" cy="3132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56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5282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Root interception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50"/>
          <a:stretch/>
        </p:blipFill>
        <p:spPr>
          <a:xfrm>
            <a:off x="6447295" y="2743200"/>
            <a:ext cx="4906505" cy="32794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39C59D0-D86A-41EF-8E7B-13E217B64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028" y="1293611"/>
            <a:ext cx="10289771" cy="1449589"/>
          </a:xfrm>
          <a:ln>
            <a:solidFill>
              <a:srgbClr val="0070C0"/>
            </a:solidFill>
          </a:ln>
        </p:spPr>
        <p:txBody>
          <a:bodyPr anchor="ctr"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အမြစ်များ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ကြီးထွားလာတဲ့အခ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ါ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အာဟာရဓာတ်များပါဝင်နေတဲ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ာနဲ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ထိတွေ့တဲ့အခါမှာ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root interception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ဖြစ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်။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အဲဒီအမြစ်တွေက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အာဟာရဓာတ်တွေကို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စုပ်ယူ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6" name="Picture 5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28" y="2929422"/>
            <a:ext cx="4918318" cy="30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365125"/>
            <a:ext cx="101981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Mass flow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2443942"/>
            <a:ext cx="9880600" cy="3586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8DA5ADB-832A-4B9F-AE3E-07FA69349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028" y="1293611"/>
            <a:ext cx="10289771" cy="1150331"/>
          </a:xfrm>
          <a:ln>
            <a:solidFill>
              <a:srgbClr val="0070C0"/>
            </a:solidFill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transpiration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အတွက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အပင်က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ရေစုပ်ယူတဲ့အခ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ါ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ရေထဲပျော်ဝင်နေတဲ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အာဟာရဓာတ်များက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အပင်ထဲသို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ရွေ့လျားဝင်ရောက်ခြင်း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5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122" y="365126"/>
            <a:ext cx="10347678" cy="928486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Diffusion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12" y="2954900"/>
            <a:ext cx="4281788" cy="3147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00"/>
          <a:stretch/>
        </p:blipFill>
        <p:spPr>
          <a:xfrm>
            <a:off x="5336773" y="2954900"/>
            <a:ext cx="5591433" cy="312457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D51F1B8-F715-4AA4-9E20-A8A7F9B6B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028" y="1293611"/>
            <a:ext cx="10289771" cy="1434091"/>
          </a:xfrm>
          <a:ln>
            <a:solidFill>
              <a:srgbClr val="0070C0"/>
            </a:solidFill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</a:pP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ပြင်းအားပြောင်းလဲနှုန်းပေ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မူတည်ပြီး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အမြစ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်၏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မျက်နှာပြင်သို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အာဟာရဓာတ်များ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ရွေ့လျားခြင်း</a:t>
            </a:r>
            <a:r>
              <a:rPr lang="en-US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။ 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9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336" y="146337"/>
            <a:ext cx="9137141" cy="65751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68BD5F1-FFE9-41A0-89CA-AB7FDDAE5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5" y="409808"/>
            <a:ext cx="2582861" cy="264335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Nutrient Transport Processes</a:t>
            </a:r>
          </a:p>
        </p:txBody>
      </p:sp>
    </p:spTree>
    <p:extLst>
      <p:ext uri="{BB962C8B-B14F-4D97-AF65-F5344CB8AC3E}">
        <p14:creationId xmlns:p14="http://schemas.microsoft.com/office/powerpoint/2010/main" val="27001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737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Nutrient mobility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749" y="1326862"/>
            <a:ext cx="10694502" cy="1931728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ာအတွင်း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အာဟာရဓာတ်များ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ရွေ့လျားနိုင်မှု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နှုန်းသည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nutrient uptake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အပေ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ါ်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သက်ရောက်မှုရှိ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။ </a:t>
            </a: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ရွေ့လျားနိုင်မှုသည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အာဟာရတစ်ခုနှင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တစ်ခု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မတူညီ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656" y="3258590"/>
            <a:ext cx="8672688" cy="266652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8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9871" y="152400"/>
            <a:ext cx="8112257" cy="1366434"/>
          </a:xfrm>
        </p:spPr>
        <p:txBody>
          <a:bodyPr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Soil Constraints to Land Use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3369" y="2402234"/>
            <a:ext cx="9893986" cy="348711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Acid Sulfate Soils </a:t>
            </a: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Peat soils</a:t>
            </a: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Sandy soils</a:t>
            </a: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Skeletal soils</a:t>
            </a: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Contaminated and disturbed soils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087354" y="6453123"/>
            <a:ext cx="199524" cy="191109"/>
          </a:xfrm>
          <a:prstGeom prst="rect">
            <a:avLst/>
          </a:prstGeom>
        </p:spPr>
        <p:txBody>
          <a:bodyPr/>
          <a:lstStyle/>
          <a:p>
            <a:pPr marL="103505">
              <a:lnSpc>
                <a:spcPct val="100000"/>
              </a:lnSpc>
            </a:pPr>
            <a:fld id="{81D60167-4931-47E6-BA6A-407CBD079E47}" type="slidenum">
              <a:rPr lang="en-US" sz="1100" spc="85" smtClean="0">
                <a:solidFill>
                  <a:srgbClr val="919191"/>
                </a:solidFill>
                <a:latin typeface="Times New Roman"/>
                <a:cs typeface="Times New Roman"/>
              </a:rPr>
              <a:pPr marL="103505">
                <a:lnSpc>
                  <a:spcPct val="100000"/>
                </a:lnSpc>
              </a:pPr>
              <a:t>4</a:t>
            </a:fld>
            <a:endParaRPr lang="en-US" sz="1100">
              <a:latin typeface="Times New Roman"/>
              <a:cs typeface="Times New Roman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193369" y="1456842"/>
            <a:ext cx="2820692" cy="883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1. Problem soil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415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913" y="2247255"/>
            <a:ext cx="3498419" cy="34871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35D984-3D78-48DF-B618-F3DCC4547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4" y="1980111"/>
            <a:ext cx="8006166" cy="4630796"/>
          </a:xfrm>
        </p:spPr>
        <p:txBody>
          <a:bodyPr anchor="ctr">
            <a:normAutofit/>
          </a:bodyPr>
          <a:lstStyle/>
          <a:p>
            <a:pPr marL="354013" indent="-354013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Blip>
                <a:blip r:embed="rId3"/>
              </a:buBlip>
            </a:pP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အ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ပ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င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၏ဇ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ီ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ဝ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ရ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ု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ပ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်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ဖ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ြ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စ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်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ပ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ျ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က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်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မ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ှ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ု 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လ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ု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ပ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င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န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်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း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မ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ျ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ာ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း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တ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ွ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င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အ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ာ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ဟ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ာ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ရ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ဓ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ာ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တ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အ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မ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ျ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ိ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ု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းအစားအလိုက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မဖြစ်မ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န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ေ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ဆ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ေ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ာ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င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်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ရ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ွ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က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်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ရ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မ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ည့် 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လ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ု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ပ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င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န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်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း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တ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ာ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ဝ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န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်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မ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ျ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ာ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ရ</a:t>
            </a:r>
            <a:r>
              <a:rPr lang="my-MM" sz="2400" dirty="0" smtClean="0">
                <a:latin typeface="Pyidaungsu" pitchFamily="34" charset="0"/>
                <a:cs typeface="Pyidaungsu" pitchFamily="34" charset="0"/>
              </a:rPr>
              <a:t>ှ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ိ</a:t>
            </a:r>
            <a:r>
              <a:rPr lang="my-MM" sz="2400" dirty="0" smtClean="0">
                <a:latin typeface="Pyidaungsu"/>
                <a:cs typeface="Pyidaungsu"/>
              </a:rPr>
              <a:t>။</a:t>
            </a:r>
            <a:r>
              <a:rPr lang="en-US" sz="2400" dirty="0" smtClean="0">
                <a:latin typeface="Pyidaungsu"/>
                <a:cs typeface="Pyidaungsu"/>
              </a:rPr>
              <a:t> </a:t>
            </a:r>
          </a:p>
          <a:p>
            <a:pPr marL="354013" indent="-354013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400" dirty="0" smtClean="0">
                <a:latin typeface="Pyidaungsu"/>
                <a:cs typeface="Pyidaungsu"/>
              </a:rPr>
              <a:t>၎</a:t>
            </a:r>
            <a:r>
              <a:rPr lang="en-US" sz="2400" dirty="0" err="1" smtClean="0">
                <a:latin typeface="Pyidaungsu"/>
                <a:cs typeface="Pyidaungsu"/>
              </a:rPr>
              <a:t>င်းတာဝန်များကို</a:t>
            </a:r>
            <a:r>
              <a:rPr lang="en-US" sz="2400" dirty="0" smtClean="0">
                <a:latin typeface="Pyidaungsu"/>
                <a:cs typeface="Pyidaungsu"/>
              </a:rPr>
              <a:t> </a:t>
            </a:r>
            <a:r>
              <a:rPr lang="en-US" sz="2400" dirty="0" err="1" smtClean="0">
                <a:latin typeface="Pyidaungsu"/>
                <a:cs typeface="Pyidaungsu"/>
              </a:rPr>
              <a:t>အခြားအာဟာရဓာတ်များဖြင</a:t>
            </a:r>
            <a:r>
              <a:rPr lang="en-US" sz="2400" dirty="0" smtClean="0">
                <a:latin typeface="Pyidaungsu"/>
                <a:cs typeface="Pyidaungsu"/>
              </a:rPr>
              <a:t>့် </a:t>
            </a:r>
            <a:r>
              <a:rPr lang="en-US" sz="2400" dirty="0" err="1" smtClean="0">
                <a:latin typeface="Pyidaungsu"/>
                <a:cs typeface="Pyidaungsu"/>
              </a:rPr>
              <a:t>အစားထိုး</a:t>
            </a:r>
            <a:r>
              <a:rPr lang="en-US" sz="2400" dirty="0" smtClean="0">
                <a:latin typeface="Pyidaungsu"/>
                <a:cs typeface="Pyidaungsu"/>
              </a:rPr>
              <a:t>၍ </a:t>
            </a:r>
            <a:r>
              <a:rPr lang="en-US" sz="2400" dirty="0" err="1" smtClean="0">
                <a:latin typeface="Pyidaungsu"/>
                <a:cs typeface="Pyidaungsu"/>
              </a:rPr>
              <a:t>မရနိုင</a:t>
            </a:r>
            <a:r>
              <a:rPr lang="en-US" sz="2400" dirty="0" smtClean="0">
                <a:latin typeface="Pyidaungsu"/>
                <a:cs typeface="Pyidaungsu"/>
              </a:rPr>
              <a:t>်။</a:t>
            </a:r>
          </a:p>
          <a:p>
            <a:pPr marL="354013" indent="-354013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400" dirty="0" err="1" smtClean="0">
                <a:latin typeface="Pyidaungsu"/>
                <a:cs typeface="Pyidaungsu"/>
              </a:rPr>
              <a:t>အာဟာရတ</a:t>
            </a:r>
            <a:r>
              <a:rPr lang="my-MM" sz="2400" dirty="0" smtClean="0">
                <a:latin typeface="Pyidaungsu"/>
                <a:cs typeface="Pyidaungsu"/>
              </a:rPr>
              <a:t>စ</a:t>
            </a:r>
            <a:r>
              <a:rPr lang="en-US" sz="2400" dirty="0" smtClean="0">
                <a:latin typeface="Pyidaungsu"/>
                <a:cs typeface="Pyidaungsu"/>
              </a:rPr>
              <a:t>်</a:t>
            </a:r>
            <a:r>
              <a:rPr lang="my-MM" sz="2400" dirty="0" smtClean="0">
                <a:latin typeface="Pyidaungsu"/>
                <a:cs typeface="Pyidaungsu"/>
              </a:rPr>
              <a:t>မ</a:t>
            </a:r>
            <a:r>
              <a:rPr lang="en-US" sz="2400" dirty="0" smtClean="0">
                <a:latin typeface="Pyidaungsu"/>
                <a:cs typeface="Pyidaungsu"/>
              </a:rPr>
              <a:t>ျ</a:t>
            </a:r>
            <a:r>
              <a:rPr lang="my-MM" sz="2400" dirty="0" smtClean="0">
                <a:latin typeface="Pyidaungsu"/>
                <a:cs typeface="Pyidaungsu"/>
              </a:rPr>
              <a:t>ိ</a:t>
            </a:r>
            <a:r>
              <a:rPr lang="en-US" sz="2400" dirty="0" smtClean="0">
                <a:latin typeface="Pyidaungsu"/>
                <a:cs typeface="Pyidaungsu"/>
              </a:rPr>
              <a:t>ု</a:t>
            </a:r>
            <a:r>
              <a:rPr lang="my-MM" sz="2400" dirty="0" smtClean="0">
                <a:latin typeface="Pyidaungsu"/>
                <a:cs typeface="Pyidaungsu"/>
              </a:rPr>
              <a:t>း</a:t>
            </a:r>
            <a:r>
              <a:rPr lang="en-US" sz="2400" dirty="0" smtClean="0">
                <a:latin typeface="Pyidaungsu"/>
                <a:cs typeface="Pyidaungsu"/>
              </a:rPr>
              <a:t>မ</a:t>
            </a:r>
            <a:r>
              <a:rPr lang="my-MM" sz="2400" dirty="0" smtClean="0">
                <a:latin typeface="Pyidaungsu"/>
                <a:cs typeface="Pyidaungsu"/>
              </a:rPr>
              <a:t>ျ</a:t>
            </a:r>
            <a:r>
              <a:rPr lang="en-US" sz="2400" dirty="0" smtClean="0">
                <a:latin typeface="Pyidaungsu"/>
                <a:cs typeface="Pyidaungsu"/>
              </a:rPr>
              <a:t>ိ</a:t>
            </a:r>
            <a:r>
              <a:rPr lang="my-MM" sz="2400" dirty="0" smtClean="0">
                <a:latin typeface="Pyidaungsu"/>
                <a:cs typeface="Pyidaungsu"/>
              </a:rPr>
              <a:t>ု</a:t>
            </a:r>
            <a:r>
              <a:rPr lang="en-US" sz="2400" dirty="0" smtClean="0">
                <a:latin typeface="Pyidaungsu"/>
                <a:cs typeface="Pyidaungsu"/>
              </a:rPr>
              <a:t>း</a:t>
            </a:r>
            <a:r>
              <a:rPr lang="my-MM" sz="2400" dirty="0" smtClean="0">
                <a:latin typeface="Pyidaungsu"/>
                <a:cs typeface="Pyidaungsu"/>
              </a:rPr>
              <a:t>ခ</a:t>
            </a:r>
            <a:r>
              <a:rPr lang="en-US" sz="2400" dirty="0" smtClean="0">
                <a:latin typeface="Pyidaungsu"/>
                <a:cs typeface="Pyidaungsu"/>
              </a:rPr>
              <a:t>ျ</a:t>
            </a:r>
            <a:r>
              <a:rPr lang="my-MM" sz="2400" dirty="0" smtClean="0">
                <a:latin typeface="Pyidaungsu"/>
                <a:cs typeface="Pyidaungsu"/>
              </a:rPr>
              <a:t>ိ</a:t>
            </a:r>
            <a:r>
              <a:rPr lang="en-US" sz="2400" dirty="0" err="1" smtClean="0">
                <a:latin typeface="Pyidaungsu"/>
                <a:cs typeface="Pyidaungsu"/>
              </a:rPr>
              <a:t>ု့တဲ့ခဲ</a:t>
            </a:r>
            <a:r>
              <a:rPr lang="en-US" sz="2400" dirty="0" smtClean="0">
                <a:latin typeface="Pyidaungsu"/>
                <a:cs typeface="Pyidaungsu"/>
              </a:rPr>
              <a:t>့</a:t>
            </a:r>
            <a:r>
              <a:rPr lang="my-MM" sz="2400" dirty="0" smtClean="0">
                <a:latin typeface="Pyidaungsu"/>
                <a:cs typeface="Pyidaungsu"/>
              </a:rPr>
              <a:t>သ</a:t>
            </a:r>
            <a:r>
              <a:rPr lang="en-US" sz="2400" dirty="0" smtClean="0">
                <a:latin typeface="Pyidaungsu"/>
                <a:cs typeface="Pyidaungsu"/>
              </a:rPr>
              <a:t>ေ</a:t>
            </a:r>
            <a:r>
              <a:rPr lang="my-MM" sz="2400" dirty="0" smtClean="0">
                <a:latin typeface="Pyidaungsu"/>
                <a:cs typeface="Pyidaungsu"/>
              </a:rPr>
              <a:t>ာ</a:t>
            </a:r>
            <a:r>
              <a:rPr lang="en-US" sz="2400" dirty="0" smtClean="0">
                <a:latin typeface="Pyidaungsu"/>
                <a:cs typeface="Pyidaungsu"/>
              </a:rPr>
              <a:t>် </a:t>
            </a:r>
            <a:r>
              <a:rPr lang="my-MM" sz="2400" dirty="0" smtClean="0">
                <a:latin typeface="Pyidaungsu"/>
                <a:cs typeface="Pyidaungsu"/>
              </a:rPr>
              <a:t>အ</a:t>
            </a:r>
            <a:r>
              <a:rPr lang="en-US" sz="2400" dirty="0" smtClean="0">
                <a:latin typeface="Pyidaungsu"/>
                <a:cs typeface="Pyidaungsu"/>
              </a:rPr>
              <a:t>ပ</a:t>
            </a:r>
            <a:r>
              <a:rPr lang="my-MM" sz="2400" dirty="0" smtClean="0">
                <a:latin typeface="Pyidaungsu"/>
                <a:cs typeface="Pyidaungsu"/>
              </a:rPr>
              <a:t>င</a:t>
            </a:r>
            <a:r>
              <a:rPr lang="en-US" sz="2400" dirty="0" smtClean="0">
                <a:latin typeface="Pyidaungsu"/>
                <a:cs typeface="Pyidaungsu"/>
              </a:rPr>
              <a:t>်</a:t>
            </a:r>
            <a:r>
              <a:rPr lang="my-MM" sz="2400" dirty="0" smtClean="0">
                <a:latin typeface="Pyidaungsu"/>
                <a:cs typeface="Pyidaungsu"/>
              </a:rPr>
              <a:t>က</a:t>
            </a:r>
            <a:r>
              <a:rPr lang="en-US" sz="2400" dirty="0" smtClean="0">
                <a:latin typeface="Pyidaungsu"/>
                <a:cs typeface="Pyidaungsu"/>
              </a:rPr>
              <a:t>ြ</a:t>
            </a:r>
            <a:r>
              <a:rPr lang="my-MM" sz="2400" dirty="0" smtClean="0">
                <a:latin typeface="Pyidaungsu"/>
                <a:cs typeface="Pyidaungsu"/>
              </a:rPr>
              <a:t>ီ</a:t>
            </a:r>
            <a:r>
              <a:rPr lang="en-US" sz="2400" dirty="0" smtClean="0">
                <a:latin typeface="Pyidaungsu"/>
                <a:cs typeface="Pyidaungsu"/>
              </a:rPr>
              <a:t>း</a:t>
            </a:r>
            <a:r>
              <a:rPr lang="my-MM" sz="2400" dirty="0" smtClean="0">
                <a:latin typeface="Pyidaungsu"/>
                <a:cs typeface="Pyidaungsu"/>
              </a:rPr>
              <a:t>ထ</a:t>
            </a:r>
            <a:r>
              <a:rPr lang="en-US" sz="2400" dirty="0" smtClean="0">
                <a:latin typeface="Pyidaungsu"/>
                <a:cs typeface="Pyidaungsu"/>
              </a:rPr>
              <a:t>ွ</a:t>
            </a:r>
            <a:r>
              <a:rPr lang="en-US" sz="2400" dirty="0" err="1" smtClean="0">
                <a:latin typeface="Pyidaungsu"/>
                <a:cs typeface="Pyidaungsu"/>
              </a:rPr>
              <a:t>ားမှုကို</a:t>
            </a:r>
            <a:r>
              <a:rPr lang="en-US" sz="2400" dirty="0" smtClean="0">
                <a:latin typeface="Pyidaungsu"/>
                <a:cs typeface="Pyidaungsu"/>
              </a:rPr>
              <a:t> </a:t>
            </a:r>
            <a:r>
              <a:rPr lang="en-US" sz="2400" dirty="0" err="1" smtClean="0">
                <a:latin typeface="Pyidaungsu"/>
                <a:cs typeface="Pyidaungsu"/>
              </a:rPr>
              <a:t>ဟန</a:t>
            </a:r>
            <a:r>
              <a:rPr lang="en-US" sz="2400" dirty="0" smtClean="0">
                <a:latin typeface="Pyidaungsu"/>
                <a:cs typeface="Pyidaungsu"/>
              </a:rPr>
              <a:t>့်</a:t>
            </a:r>
            <a:r>
              <a:rPr lang="en-US" sz="2400" dirty="0" err="1" smtClean="0">
                <a:latin typeface="Pyidaungsu"/>
                <a:cs typeface="Pyidaungsu"/>
              </a:rPr>
              <a:t>တား</a:t>
            </a:r>
            <a:r>
              <a:rPr lang="en-US" sz="2400" dirty="0" smtClean="0">
                <a:latin typeface="Pyidaungsu"/>
                <a:cs typeface="Pyidaungsu"/>
              </a:rPr>
              <a:t>။</a:t>
            </a: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354013" indent="-354013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Blip>
                <a:blip r:embed="rId3"/>
              </a:buBlip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မ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ြ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ေဆီလ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ာနှင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သီးနှံ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လိုအပ်ချက်အ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ပ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ေ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မ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ူ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တ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ည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မ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န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က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န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သ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ည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အခ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ျိုးမ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ျားဖြင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ဓ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ာ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တ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မ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ြေ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ဩ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ဇ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ာ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မ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ျ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ာ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း 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အ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က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ျ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ိ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ု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း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ရှိရှိ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အ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ခ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ျ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ိ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ု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း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ည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ီ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စ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ွ</a:t>
            </a:r>
            <a:r>
              <a:rPr lang="my-MM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ာ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ုံးစွဲရန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အ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ထ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ူ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း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သတ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ိပ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ြုရမည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်ဖြစ်သည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7B2FF3A-84A7-4A73-B1C1-DF9B4B80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89323" y="653872"/>
            <a:ext cx="8305800" cy="5671482"/>
          </a:xfrm>
          <a:prstGeom prst="rect">
            <a:avLst/>
          </a:prstGeom>
          <a:noFill/>
        </p:spPr>
        <p:txBody>
          <a:bodyPr wrap="square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ဓာတ်မြေဩဇာ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အချိုးညီသုံးစွဲမှု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087354" y="6453123"/>
            <a:ext cx="199524" cy="191109"/>
          </a:xfrm>
          <a:prstGeom prst="rect">
            <a:avLst/>
          </a:prstGeom>
        </p:spPr>
        <p:txBody>
          <a:bodyPr/>
          <a:lstStyle/>
          <a:p>
            <a:pPr marL="103505">
              <a:lnSpc>
                <a:spcPct val="100000"/>
              </a:lnSpc>
            </a:pPr>
            <a:fld id="{81D60167-4931-47E6-BA6A-407CBD079E47}" type="slidenum">
              <a:rPr lang="en-US" sz="1100" spc="85" smtClean="0">
                <a:solidFill>
                  <a:srgbClr val="919191"/>
                </a:solidFill>
                <a:latin typeface="Times New Roman"/>
                <a:cs typeface="Times New Roman"/>
              </a:rPr>
              <a:pPr marL="103505">
                <a:lnSpc>
                  <a:spcPct val="100000"/>
                </a:lnSpc>
              </a:pPr>
              <a:t>41</a:t>
            </a:fld>
            <a:endParaRPr lang="en-US" sz="1100">
              <a:latin typeface="Times New Roman"/>
              <a:cs typeface="Times New Roman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8353"/>
          <a:stretch>
            <a:fillRect/>
          </a:stretch>
        </p:blipFill>
        <p:spPr bwMode="auto">
          <a:xfrm>
            <a:off x="533400" y="1066800"/>
            <a:ext cx="11125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35372"/>
            <a:ext cx="12192000" cy="1135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Pyidaungsu" panose="020B0502040204020203" pitchFamily="34" charset="0"/>
                <a:ea typeface="+mj-ea"/>
                <a:cs typeface="Pyidaungsu" panose="020B0502040204020203" pitchFamily="34" charset="0"/>
              </a:rPr>
              <a:t>Table: Nutrient Uptake in above-ground biomass and Nutrient removed</a:t>
            </a:r>
            <a:r>
              <a:rPr kumimoji="0" lang="en-US" sz="2800" b="1" i="0" u="none" strike="noStrike" kern="1200" cap="none" spc="0" normalizeH="0" noProof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Pyidaungsu" panose="020B0502040204020203" pitchFamily="34" charset="0"/>
                <a:ea typeface="+mj-ea"/>
                <a:cs typeface="Pyidaungsu" panose="020B0502040204020203" pitchFamily="34" charset="0"/>
              </a:rPr>
              <a:t> in harvested product (source: </a:t>
            </a:r>
            <a:r>
              <a:rPr kumimoji="0" lang="en-US" sz="2800" b="1" i="0" u="none" strike="noStrike" kern="1200" cap="none" spc="0" normalizeH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Pyidaungsu" panose="020B0502040204020203" pitchFamily="34" charset="0"/>
                <a:ea typeface="+mj-ea"/>
                <a:cs typeface="Pyidaungsu" panose="020B0502040204020203" pitchFamily="34" charset="0"/>
              </a:rPr>
              <a:t>Dierolf</a:t>
            </a:r>
            <a:r>
              <a:rPr kumimoji="0" lang="en-US" sz="2800" b="1" i="0" u="none" strike="noStrike" kern="1200" cap="none" spc="0" normalizeH="0" noProof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Pyidaungsu" panose="020B0502040204020203" pitchFamily="34" charset="0"/>
                <a:ea typeface="+mj-ea"/>
                <a:cs typeface="Pyidaungsu" panose="020B0502040204020203" pitchFamily="34" charset="0"/>
              </a:rPr>
              <a:t> et al., 2001) </a:t>
            </a:r>
            <a:endParaRPr kumimoji="0" lang="en-US" sz="28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Pyidaungsu" panose="020B0502040204020203" pitchFamily="34" charset="0"/>
              <a:ea typeface="+mj-ea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ဓာတ်မြေ</a:t>
            </a:r>
            <a:r>
              <a:rPr lang="my-MM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/>
                <a:cs typeface="Pyidaungsu"/>
              </a:rPr>
              <a:t>ဩ</a:t>
            </a: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ဇာ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အချိုးညီသုံးစွဲခြင်းအား</a:t>
            </a:r>
            <a:r>
              <a:rPr lang="my-MM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ဖ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ြ</a:t>
            </a:r>
            <a:r>
              <a:rPr lang="my-MM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င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့် </a:t>
            </a:r>
            <a:r>
              <a:rPr lang="my-MM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ရ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ရ</a:t>
            </a:r>
            <a:r>
              <a:rPr lang="my-MM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ှ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ိ</a:t>
            </a:r>
            <a:r>
              <a:rPr lang="my-MM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လ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ာ</a:t>
            </a:r>
            <a:r>
              <a:rPr lang="my-MM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န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ိ</a:t>
            </a:r>
            <a:r>
              <a:rPr lang="my-MM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ု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င</a:t>
            </a:r>
            <a:r>
              <a:rPr lang="my-MM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်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သ</a:t>
            </a:r>
            <a:r>
              <a:rPr lang="my-MM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ည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အကျိုး</a:t>
            </a:r>
            <a:r>
              <a:rPr lang="my-MM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က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ျ</a:t>
            </a:r>
            <a:r>
              <a:rPr lang="en-US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ေးဇူးများ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3816"/>
            <a:ext cx="10515600" cy="456513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56515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သီးနှံအထွက်နှုန်း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တိုးစေခြင်း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၊ </a:t>
            </a:r>
          </a:p>
          <a:p>
            <a:pPr marL="56515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အရည်အသွေး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တိုးမြင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စေခြင်း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marL="56515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စိုက်ခင်း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ဝင်ငွေ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တိုးစေခြင်း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၊ </a:t>
            </a:r>
          </a:p>
          <a:p>
            <a:pPr marL="56515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ရှိရင်းစွဲ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မြေဆီလ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ွှာ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အာဟာရချို့တဲ့မှုကို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ပြုပြင်မွမ်းမံပေးခြင်း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၊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  <a:p>
            <a:pPr marL="56515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မြေဆီဩဇာ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ဖွံ့ဖြိုးစေခြင်း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၊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  <a:p>
            <a:pPr marL="56515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ပတ်ဝန်းကျင်ထိခိုက်မှု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လျော့နည်းစေခြင်း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၊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  <a:p>
            <a:pPr marL="565150" indent="-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မြေဆီဩဇာထက်သန်မှုနှင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ထုတ်လုပ်နိုင်စွမ်းကို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ထိန်းသိမ်းထားနိုင်ခြင်း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၊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CCD-BFC9-2842-A154-6A9B80DA869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CF218E-17F4-431F-9BF6-6EA7FD4AB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820" y="1735808"/>
            <a:ext cx="2821977" cy="1968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Nutrient Requirement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434" y="1690688"/>
            <a:ext cx="10749366" cy="44862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သီးနှံထုတ်လုပ်မှုအတွက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လိုအပ်သည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အာဟာရဓာတ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ပမာဏသည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 </a:t>
            </a:r>
          </a:p>
          <a:p>
            <a:pPr marL="461963" indent="-3540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pH, </a:t>
            </a:r>
          </a:p>
          <a:p>
            <a:pPr marL="461963" indent="-3540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အာဟာရပျော်ရည်ပြင်းအား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(Nutrient Concentration), </a:t>
            </a:r>
          </a:p>
          <a:p>
            <a:pPr marL="461963" indent="-3540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C.E.C, </a:t>
            </a:r>
          </a:p>
          <a:p>
            <a:pPr marL="461963" indent="-3540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မြေသားအနုအကြမ်း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(texture), </a:t>
            </a:r>
          </a:p>
          <a:p>
            <a:pPr marL="461963" indent="-3540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မြစ်စဉ်အင်အား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 (Root interception)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		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စသည်တို့အပေ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ါ်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တွင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မူတည်သည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်။ 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CCD-BFC9-2842-A154-6A9B80DA869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6A7BB0-9AB8-4B19-9507-7BE1B5973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0600" y="632928"/>
            <a:ext cx="3266548" cy="2115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69"/>
            <a:ext cx="12192000" cy="1696143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သီးနှံပင်များ</a:t>
            </a:r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၏ </a:t>
            </a:r>
            <a:r>
              <a:rPr lang="en-US" sz="3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အာဟာရလိုအပ်ချက်များကို</a:t>
            </a:r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ခွဲခြားရန</a:t>
            </a:r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် </a:t>
            </a:r>
            <a:b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</a:br>
            <a:r>
              <a:rPr lang="en-US" sz="3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သိထားရမည</a:t>
            </a:r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Elements</a:t>
            </a:r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တို</a:t>
            </a:r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့၏ </a:t>
            </a:r>
            <a:r>
              <a:rPr lang="en-US" sz="3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သဘာဝများ</a:t>
            </a:r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CCD-BFC9-2842-A154-6A9B80DA869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57944" y="1720312"/>
            <a:ext cx="10988298" cy="4636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108583" tIns="54293" rIns="108583" bIns="54293" rtlCol="0" anchor="ctr">
            <a:normAutofit lnSpcReduction="10000"/>
          </a:bodyPr>
          <a:lstStyle>
            <a:lvl1pPr marL="164217" indent="-164217" algn="l" defTabSz="429951" rtl="0" eaLnBrk="1" latinLnBrk="0" hangingPunct="1">
              <a:spcBef>
                <a:spcPts val="94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2463" indent="-158246" algn="l" defTabSz="429951" rtl="0" eaLnBrk="1" latinLnBrk="0" hangingPunct="1">
              <a:spcBef>
                <a:spcPts val="282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5330" indent="-132867" algn="l" defTabSz="429951" rtl="0" eaLnBrk="1" latinLnBrk="0" hangingPunct="1">
              <a:spcBef>
                <a:spcPts val="282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94168" indent="-138838" algn="l" defTabSz="429951" rtl="0" eaLnBrk="1" latinLnBrk="0" hangingPunct="1">
              <a:spcBef>
                <a:spcPts val="282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7035" indent="-132867" algn="l" defTabSz="429951" rtl="0" eaLnBrk="1" latinLnBrk="0" hangingPunct="1">
              <a:spcBef>
                <a:spcPts val="282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59902" indent="-132867" algn="l" defTabSz="429951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95754" indent="-132867" algn="l" defTabSz="429951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7875" indent="-132867" algn="l" defTabSz="429951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64474" indent="-132867" algn="l" defTabSz="429951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4963" indent="-334963" algn="just">
              <a:spcBef>
                <a:spcPts val="1200"/>
              </a:spcBef>
              <a:spcAft>
                <a:spcPts val="600"/>
              </a:spcAft>
            </a:pP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အပင်အတွင်း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ရွေ့လျားနိုင်သည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 Nutrient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များ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eg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; N, P, K, Mg)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ချို့တဲ့ပါက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အရွက်ရင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များ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/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အောက်ရွက်များ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တွင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စတင်တွေ့မြင်ရမည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်၊</a:t>
            </a:r>
          </a:p>
          <a:p>
            <a:pPr marL="334963" indent="-334963" algn="just">
              <a:spcBef>
                <a:spcPts val="1200"/>
              </a:spcBef>
              <a:spcAft>
                <a:spcPts val="600"/>
              </a:spcAft>
            </a:pP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အပင်အတွင်း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အလွယ်တကူ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မရွေ့လျားနိုင်သည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 Nutrient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များ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eg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; S, Fe, B, etc)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ချို့တဲ့ပါက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အရွက်နုများ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/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ထွက်ခါစအရွက်များ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တွင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စတင်တွေ့မြင်ရမည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်၊</a:t>
            </a:r>
          </a:p>
          <a:p>
            <a:pPr marL="334963" indent="-334963" algn="just">
              <a:spcBef>
                <a:spcPts val="1200"/>
              </a:spcBef>
              <a:spcAft>
                <a:spcPts val="600"/>
              </a:spcAft>
            </a:pP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အာဟာရချို့တဲ့မှုလက္ခဏာများမှာ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ရှင်းလင်းပြတ်သားစွာ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တွေ့မြင်ရမည်မဟုတ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်၊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အခြား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အာဟာရ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များ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၏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သက်ရောက်မှုများ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ပိုးမ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ွှ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ားရောဂါလက္ခဏာများနှင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ရောထွေးမြင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ရလေ့ရှိ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၊ </a:t>
            </a:r>
          </a:p>
          <a:p>
            <a:pPr marL="334963" indent="-334963" algn="just">
              <a:spcBef>
                <a:spcPts val="1200"/>
              </a:spcBef>
              <a:spcAft>
                <a:spcPts val="600"/>
              </a:spcAft>
            </a:pP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အာဟာရချို့တဲ့မှုလက္ခဏာများမှာ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အလွန်ဆိုးဝါးသည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အဆင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ရောက်မ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ှ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မြင်သာမည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ဖြစ်ပြီး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အနည်းငယ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်/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အသင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အတင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ချို့တဲ့ရုံဖြင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လက္ခဏာကို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တွေ့မြင်ရမည်မဟုတ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်၊ </a:t>
            </a:r>
          </a:p>
          <a:p>
            <a:pPr marL="334963" indent="-334963" algn="just">
              <a:spcBef>
                <a:spcPts val="1200"/>
              </a:spcBef>
              <a:spcAft>
                <a:spcPts val="600"/>
              </a:spcAft>
            </a:pP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မြေဆီလ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ွှာ၏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အနေအထားကို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ဆင်ခြင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်၍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ချို့တဲ့လာနိုင်သည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အာဟာရများကို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ခန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မှန်း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တွက်ဆနိုင်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ပြီး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အထွက်ထိခိုက်မှုကို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ကြိုတင်ရှောင်ရှားနိုင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်၊ </a:t>
            </a:r>
          </a:p>
        </p:txBody>
      </p:sp>
    </p:spTree>
    <p:extLst>
      <p:ext uri="{BB962C8B-B14F-4D97-AF65-F5344CB8AC3E}">
        <p14:creationId xmlns:p14="http://schemas.microsoft.com/office/powerpoint/2010/main" val="176352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1142"/>
            <a:ext cx="10515600" cy="104521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Nitrogen Management &amp; N interactions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86360"/>
            <a:ext cx="10515600" cy="30996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OM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ပါဝင်မှုနည်းသောမြေနှင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မြေချဉ်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တို့တွင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N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ချို့တဲ့မှုလက္ခဏာ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တွေ့ရတတ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်၊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N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Protein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တည်ဆောက်မှု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၏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အခြေခံဖြစ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်၍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အပင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်၏ 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Chlorophyll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တွင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အဓိကပါဝင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်၊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အပင်မ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ှ 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NO</a:t>
            </a:r>
            <a:r>
              <a:rPr lang="en-US" sz="2200" baseline="-25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3</a:t>
            </a:r>
            <a:r>
              <a:rPr lang="en-US" sz="2200" baseline="30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-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 NH</a:t>
            </a:r>
            <a:r>
              <a:rPr lang="en-US" sz="2200" baseline="-25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4</a:t>
            </a:r>
            <a:r>
              <a:rPr lang="en-US" sz="2200" baseline="30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+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ပုံစံတို့ဖြင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စုပ်ယူလေ့ရှိ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မိမိစိုက်ခင်းမြေတွင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ထည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သွင်းရမည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N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မြေဩဇာပမာဏမှာ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သီးနှံအမျိုးအစား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၊ မျှ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ော်မှန်း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အထွက်နှုန်း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၊ O.M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ပါဝင်မှု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ယခင်စိုက်ပျိုးသော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သီးနှံနှင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ထည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သွင်းမည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သဘာဝမြေဩဇာ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Manure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အပေ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ါ်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မူတည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်၊</a:t>
            </a:r>
            <a:endParaRPr lang="en-US" sz="2200" dirty="0"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CCD-BFC9-2842-A154-6A9B80DA869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38200" y="4448012"/>
            <a:ext cx="10515600" cy="1363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yidaungsu" pitchFamily="34" charset="0"/>
                <a:ea typeface="+mn-ea"/>
                <a:cs typeface="Pyidaungsu" pitchFamily="34" charset="0"/>
              </a:rPr>
              <a:t>High N rates will inhibit K uptake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yidaungsu" pitchFamily="34" charset="0"/>
                <a:ea typeface="+mn-ea"/>
                <a:cs typeface="Pyidaungsu" pitchFamily="34" charset="0"/>
              </a:rPr>
              <a:t>  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yidaungsu" pitchFamily="34" charset="0"/>
                <a:ea typeface="+mn-ea"/>
                <a:cs typeface="Pyidaungsu" pitchFamily="34" charset="0"/>
              </a:rPr>
              <a:t>eg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yidaungsu" pitchFamily="34" charset="0"/>
                <a:ea typeface="+mn-ea"/>
                <a:cs typeface="Pyidaungsu" pitchFamily="34" charset="0"/>
              </a:rPr>
              <a:t>. Tomatoes)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Pyidaungsu" pitchFamily="34" charset="0"/>
              <a:ea typeface="+mn-ea"/>
              <a:cs typeface="Pyidaungsu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yidaungsu" pitchFamily="34" charset="0"/>
                <a:ea typeface="+mn-ea"/>
                <a:cs typeface="Pyidaungsu" pitchFamily="34" charset="0"/>
              </a:rPr>
              <a:t>High N rates will reduce mobility of Cu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yidaungsu" pitchFamily="34" charset="0"/>
                <a:ea typeface="+mn-ea"/>
                <a:cs typeface="Pyidaungsu" pitchFamily="34" charset="0"/>
              </a:rPr>
              <a:t> (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yidaungsu" pitchFamily="34" charset="0"/>
                <a:ea typeface="+mn-ea"/>
                <a:cs typeface="Pyidaungsu" pitchFamily="34" charset="0"/>
              </a:rPr>
              <a:t>eg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yidaungsu" pitchFamily="34" charset="0"/>
                <a:ea typeface="+mn-ea"/>
                <a:cs typeface="Pyidaungsu" pitchFamily="34" charset="0"/>
              </a:rPr>
              <a:t>. Cereals)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Pyidaungsu" pitchFamily="34" charset="0"/>
              <a:ea typeface="+mn-ea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12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Phosphorus Management &amp; P interactions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32854"/>
            <a:ext cx="10515600" cy="34870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461963" indent="-354013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မူလမြေဆီလ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ွှ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ာတွင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P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ပါဝင်မှုနည်းခြင်း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</a:t>
            </a:r>
          </a:p>
          <a:p>
            <a:pPr marL="461963" indent="-354013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မြေချဉ်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များတွင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P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ချုပ်ထိန်းမှုများခြင်း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marL="461963" indent="-354013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N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လွန်ကဲစွာ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ကျွ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ေးသော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မြေ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များသည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P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အာဟာရချို့တဲ့မှု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ဖြစ်စေနိုင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်၊</a:t>
            </a:r>
          </a:p>
          <a:p>
            <a:pPr marL="461963" indent="-354013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အပင်သည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P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ကို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DNA, RNA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တည်ဆောက်ရန်နှင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 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Energy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သိုလှောင်ရန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စုပ်ယူ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marL="461963" indent="-354013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P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အမြစ်ဖွဲ့စည်းမှုနှင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အပွင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အသီး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တို့ကို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အားပေးပြီး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ကြီးထွားမှု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လျှ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င်မြန်စေ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marL="461963" indent="-354013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P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ကို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အပင်မ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ှ 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H</a:t>
            </a:r>
            <a:r>
              <a:rPr lang="en-US" sz="2200" baseline="-25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2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PO</a:t>
            </a:r>
            <a:r>
              <a:rPr lang="en-US" sz="2200" baseline="-25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4</a:t>
            </a:r>
            <a:r>
              <a:rPr lang="en-US" sz="2200" baseline="30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-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 HPO</a:t>
            </a:r>
            <a:r>
              <a:rPr lang="en-US" sz="2200" baseline="-25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4</a:t>
            </a:r>
            <a:r>
              <a:rPr lang="en-US" sz="2200" baseline="30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-2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ပုံစံတို့ဖြင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စားသုံး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CCD-BFC9-2842-A154-6A9B80DA869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36910" y="5005952"/>
            <a:ext cx="10516890" cy="13172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108583" tIns="54293" rIns="108583" bIns="54293" rtlCol="0" anchor="ctr">
            <a:noAutofit/>
          </a:bodyPr>
          <a:lstStyle>
            <a:lvl1pPr marL="164217" indent="-164217" algn="l" defTabSz="429951" rtl="0" eaLnBrk="1" latinLnBrk="0" hangingPunct="1">
              <a:spcBef>
                <a:spcPts val="94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2463" indent="-158246" algn="l" defTabSz="429951" rtl="0" eaLnBrk="1" latinLnBrk="0" hangingPunct="1">
              <a:spcBef>
                <a:spcPts val="282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55330" indent="-132867" algn="l" defTabSz="429951" rtl="0" eaLnBrk="1" latinLnBrk="0" hangingPunct="1">
              <a:spcBef>
                <a:spcPts val="282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94168" indent="-138838" algn="l" defTabSz="429951" rtl="0" eaLnBrk="1" latinLnBrk="0" hangingPunct="1">
              <a:spcBef>
                <a:spcPts val="282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7035" indent="-132867" algn="l" defTabSz="429951" rtl="0" eaLnBrk="1" latinLnBrk="0" hangingPunct="1">
              <a:spcBef>
                <a:spcPts val="282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59902" indent="-132867" algn="l" defTabSz="429951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95754" indent="-132867" algn="l" defTabSz="429951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7875" indent="-132867" algn="l" defTabSz="429951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64474" indent="-132867" algn="l" defTabSz="429951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6275" indent="-350838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P uptake is improved in the presence of 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ammonium.</a:t>
            </a:r>
            <a:endParaRPr lang="en-US" sz="2400" dirty="0">
              <a:solidFill>
                <a:schemeClr val="tx1"/>
              </a:solidFill>
              <a:latin typeface="Pyidaungsu" pitchFamily="34" charset="0"/>
              <a:cs typeface="Pyidaungsu" pitchFamily="34" charset="0"/>
            </a:endParaRPr>
          </a:p>
          <a:p>
            <a:pPr marL="676275" indent="-350838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High P may reduce Fe 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uptake, Cu uptake,</a:t>
            </a:r>
            <a:r>
              <a:rPr lang="en-US" sz="2400" dirty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Zn </a:t>
            </a:r>
            <a:r>
              <a:rPr lang="en-US" sz="2400" dirty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availability in plant and vice-versa</a:t>
            </a:r>
            <a:endParaRPr lang="en-GB" sz="2400" dirty="0">
              <a:solidFill>
                <a:schemeClr val="tx1"/>
              </a:solidFill>
              <a:latin typeface="Pyidaungsu" pitchFamily="34" charset="0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37"/>
            <a:ext cx="10515600" cy="71975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itchFamily="34" charset="0"/>
                <a:cs typeface="Pyidaungsu" pitchFamily="34" charset="0"/>
              </a:rPr>
              <a:t>Potassium Management &amp; K interactions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053884"/>
            <a:ext cx="10515600" cy="34406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မြေ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(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သဲဆန်သောမြေ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)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များတွင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K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စိမ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ဝင်ဆုံးရှုံးခြင်း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Ca, Mg, Na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ပါဝင်မှုများသောမြေတွင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K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ချို့တဲ့မှု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ဖြစ်ပေ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ါ်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စေ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အာဟာရဓာတ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(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သကြားဓာတ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်)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များ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သယ်ယူပို့ဆောင်ရန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နှင</a:t>
            </a:r>
            <a:r>
              <a:rPr lang="en-US" sz="22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Starch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ဖွဲ့စည်းရန်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အတွက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K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ကို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အပင်မ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ှ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လိုအပ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်၊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ပိုးမ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ွှ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ားရောဂါဒဏ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ခံနိုင်ရည်ရှိစေခြင်း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သီးနှံပင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်၏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အရည်အသွေး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ကောင်းစေ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ပင်ပွား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များစေခြင်း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အစေ့အရွယ်နှင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အလေးချိန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တိုးပွားစေခြင်း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K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ကို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အပင်မ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ှ 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K</a:t>
            </a:r>
            <a:r>
              <a:rPr lang="en-US" sz="2200" baseline="300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+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ပုံစံဖြင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စုပ်ယူ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DCCD-BFC9-2842-A154-6A9B80DA869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40855" y="4541688"/>
            <a:ext cx="10512945" cy="1766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yidaungsu" pitchFamily="34" charset="0"/>
                <a:ea typeface="+mn-ea"/>
                <a:cs typeface="Pyidaungsu" pitchFamily="34" charset="0"/>
              </a:rPr>
              <a:t>Potassium, calcium and magnesium all need to be balanced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yidaungsu" pitchFamily="34" charset="0"/>
                <a:ea typeface="+mn-ea"/>
                <a:cs typeface="Pyidaungsu" pitchFamily="34" charset="0"/>
              </a:rPr>
              <a:t>An excess of one will suppress the uptake of the others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Pyidaungsu" pitchFamily="34" charset="0"/>
                <a:ea typeface="+mn-ea"/>
                <a:cs typeface="Pyidaungsu" pitchFamily="34" charset="0"/>
              </a:rPr>
              <a:t>High ammonium-N will reduce K uptake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Pyidaungsu" pitchFamily="34" charset="0"/>
              <a:ea typeface="+mn-ea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D635-395B-BF4C-BB31-DFD83521C6E7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4111" y="1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31490" tIns="115745" rIns="231490" bIns="115745"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1925" y="1591058"/>
            <a:ext cx="5081957" cy="46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014781" y="954049"/>
            <a:ext cx="8305800" cy="5767426"/>
          </a:xfrm>
          <a:prstGeom prst="rect">
            <a:avLst/>
          </a:prstGeom>
          <a:noFill/>
        </p:spPr>
        <p:txBody>
          <a:bodyPr wrap="square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The 4R stewardship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02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34156" y="1690689"/>
            <a:ext cx="6938984" cy="3950694"/>
          </a:xfrm>
        </p:spPr>
        <p:txBody>
          <a:bodyPr anchor="ctr"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essential nutrients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များကို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သဘာဝအရင်းမြစ်များ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/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အပင်မ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ှ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စားသုံးနိုင်သည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ပုံစံထုတ်ကုန်များဖြင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အချိုးညီထည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သွင်းခြင်း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အပင်မှစားသုံးနိုင်သည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ပုံစံ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ဖြင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အာဟာရဓာတ်များ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ထောက်ပံ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မြေဆီလ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ွှ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ာနှင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သင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တော်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သည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အာဟာရဖြစ်ခြင်း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၊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ဒြပ်စင်များအကြား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စုပေါင်းညှိနှိုင်းဆောင်ရွက်မှု</a:t>
            </a:r>
            <a:r>
              <a:rPr lang="en-US" sz="22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အကျိုးရလဒ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များ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200" dirty="0" err="1" smtClean="0">
                <a:latin typeface="Pyidaungsu" pitchFamily="34" charset="0"/>
                <a:cs typeface="Pyidaungsu" pitchFamily="34" charset="0"/>
              </a:rPr>
              <a:t>ရရှိစေခြင်း</a:t>
            </a:r>
            <a:r>
              <a:rPr lang="en-US" sz="2200" dirty="0" smtClean="0">
                <a:latin typeface="Pyidaungsu" pitchFamily="34" charset="0"/>
                <a:cs typeface="Pyidaungsu" pitchFamily="34" charset="0"/>
              </a:rPr>
              <a:t>။</a:t>
            </a:r>
            <a:endParaRPr lang="en-US" sz="2200" dirty="0"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D635-395B-BF4C-BB31-DFD83521C6E7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8522776" cy="1325563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1. Right source</a:t>
            </a:r>
          </a:p>
        </p:txBody>
      </p:sp>
      <p:pic>
        <p:nvPicPr>
          <p:cNvPr id="6" name="Picture 5" descr="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732" y="2727702"/>
            <a:ext cx="3381375" cy="1797805"/>
          </a:xfrm>
          <a:prstGeom prst="rect">
            <a:avLst/>
          </a:prstGeom>
        </p:spPr>
      </p:pic>
      <p:pic>
        <p:nvPicPr>
          <p:cNvPr id="7" name="Picture 6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732" y="4587501"/>
            <a:ext cx="3381375" cy="1886005"/>
          </a:xfrm>
          <a:prstGeom prst="rect">
            <a:avLst/>
          </a:prstGeom>
        </p:spPr>
      </p:pic>
      <p:pic>
        <p:nvPicPr>
          <p:cNvPr id="8" name="Picture 7" descr="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132" y="76676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7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702" y="1427217"/>
            <a:ext cx="3096759" cy="1997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rcRect l="2240" r="3789" b="13438"/>
          <a:stretch>
            <a:fillRect/>
          </a:stretch>
        </p:blipFill>
        <p:spPr>
          <a:xfrm>
            <a:off x="7488710" y="4169045"/>
            <a:ext cx="3213677" cy="1997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0" y="163651"/>
            <a:ext cx="11610330" cy="1139582"/>
          </a:xfrm>
          <a:prstGeom prst="rect">
            <a:avLst/>
          </a:prstGeom>
        </p:spPr>
        <p:txBody>
          <a:bodyPr vert="horz" lIns="108846" tIns="54424" rIns="108846" bIns="54424" rtlCol="0" anchor="ctr">
            <a:noAutofit/>
          </a:bodyPr>
          <a:lstStyle>
            <a:lvl1pPr algn="ctr" defTabSz="429951" rtl="0" eaLnBrk="1" latinLnBrk="0" hangingPunct="1">
              <a:spcBef>
                <a:spcPct val="0"/>
              </a:spcBef>
              <a:buNone/>
              <a:defRPr sz="21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Acid Sulfate Soils                                 Peat Soils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545474" y="4028177"/>
            <a:ext cx="4959458" cy="2417742"/>
          </a:xfrm>
          <a:prstGeom prst="wedgeRectCallout">
            <a:avLst>
              <a:gd name="adj1" fmla="val -19270"/>
              <a:gd name="adj2" fmla="val -72094"/>
            </a:avLst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1775" indent="-231775" algn="just">
              <a:spcBef>
                <a:spcPts val="600"/>
              </a:spcBef>
              <a:buBlip>
                <a:blip r:embed="rId4"/>
              </a:buBlip>
            </a:pP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anaerobic (waterlogged)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အခြေအနေမှာ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Sulfate ကြွ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ယ်ဝတဲ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 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ပင်လယ်ရေနှင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iron ကြွ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ယ်ဝတဲ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ကမ်းခြေ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အမှိုက်အစုအပုံ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/ OM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တို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ရောနှောခြင်းကြောင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ဖြစ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်။ </a:t>
            </a:r>
          </a:p>
          <a:p>
            <a:pPr marL="231775" indent="-231775" algn="just">
              <a:spcBef>
                <a:spcPts val="600"/>
              </a:spcBef>
              <a:buBlip>
                <a:blip r:embed="rId4"/>
              </a:buBlip>
            </a:pP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(Restore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watertable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; lime; conservation agricultural systems)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6394342" y="1303233"/>
            <a:ext cx="5215988" cy="2417742"/>
          </a:xfrm>
          <a:prstGeom prst="wedgeRectCallout">
            <a:avLst>
              <a:gd name="adj1" fmla="val -16770"/>
              <a:gd name="adj2" fmla="val 65085"/>
            </a:avLst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just">
              <a:lnSpc>
                <a:spcPct val="100000"/>
              </a:lnSpc>
              <a:spcBef>
                <a:spcPts val="600"/>
              </a:spcBef>
              <a:buBlip>
                <a:blip r:embed="rId4"/>
              </a:buBlip>
            </a:pP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လျှ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င်မြန်စွာဆွေးမြေ့ခြင်းကို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ဟန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တားစေသည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waterlogged/ reduced conditions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မှာ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ပေါက်ရောက်ပင်များသေခြင်း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/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တဝက်တပျက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ဆွေးမြေ့ခြင်းတို့ကြောင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ဖြစ်ပေ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ါ်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လာတဲ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 OM.</a:t>
            </a:r>
          </a:p>
          <a:p>
            <a:pPr marL="228600" indent="-228600" algn="just">
              <a:lnSpc>
                <a:spcPct val="100000"/>
              </a:lnSpc>
              <a:spcBef>
                <a:spcPts val="600"/>
              </a:spcBef>
              <a:buBlip>
                <a:blip r:embed="rId4"/>
              </a:buBlip>
            </a:pP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Peat soils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ခြောက်သွေ့တဲ့အခ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ါ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မူလအခြေအနေ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သို့ပြန်မရောက်နိုင်ဘဲ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မြေချုံ့သွား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227" y="1077441"/>
            <a:ext cx="2081649" cy="14963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D635-395B-BF4C-BB31-DFD83521C6E7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21024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(1.1) Type of inorganic fertilizers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5522105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Straight fertilizers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Compound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fertilizers(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multinutrient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)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Blended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fertilizers (2 or more mix)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Complex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fertilizers (Complete-N,P,K)(Incomplete-N,P or P,K)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Compact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fertilizers (</a:t>
            </a:r>
            <a:r>
              <a:rPr lang="en-US" sz="2400" dirty="0" smtClean="0"/>
              <a:t>homogenous nutrient product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)</a:t>
            </a:r>
          </a:p>
        </p:txBody>
      </p:sp>
      <p:pic>
        <p:nvPicPr>
          <p:cNvPr id="7" name="Picture 6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224" y="4103380"/>
            <a:ext cx="2288492" cy="1785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953" y="2813815"/>
            <a:ext cx="2455903" cy="1634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2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2953" y="4995892"/>
            <a:ext cx="2270891" cy="1489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8876" y="1487836"/>
            <a:ext cx="169884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1478"/>
            <a:ext cx="10515600" cy="162414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(1.2) Common use of foliar fertilizers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358" y="1825625"/>
            <a:ext cx="10067441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KNO</a:t>
            </a:r>
            <a:r>
              <a:rPr lang="en-US" sz="2400" baseline="-25000" dirty="0">
                <a:latin typeface="Pyidaungsu" panose="020B0502040204020203" pitchFamily="34" charset="0"/>
                <a:cs typeface="Pyidaungsu" panose="020B0502040204020203" pitchFamily="34" charset="0"/>
              </a:rPr>
              <a:t>3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KCl</a:t>
            </a: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K</a:t>
            </a:r>
            <a:r>
              <a:rPr lang="en-US" sz="2400" baseline="-25000" dirty="0">
                <a:latin typeface="Pyidaungsu" panose="020B0502040204020203" pitchFamily="34" charset="0"/>
                <a:cs typeface="Pyidaungsu" panose="020B0502040204020203" pitchFamily="34" charset="0"/>
              </a:rPr>
              <a:t>2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SO</a:t>
            </a:r>
            <a:r>
              <a:rPr lang="en-US" sz="2400" baseline="-25000" dirty="0">
                <a:latin typeface="Pyidaungsu" panose="020B0502040204020203" pitchFamily="34" charset="0"/>
                <a:cs typeface="Pyidaungsu" panose="020B0502040204020203" pitchFamily="34" charset="0"/>
              </a:rPr>
              <a:t>4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Urea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DAP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Secondary plus micro nutrients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 descr="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063" y="2092108"/>
            <a:ext cx="6521436" cy="24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2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D635-395B-BF4C-BB31-DFD83521C6E7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038385"/>
            <a:ext cx="4989163" cy="71027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a</a:t>
            </a:r>
            <a:r>
              <a:rPr lang="en-US" sz="3200" b="1" dirty="0">
                <a:latin typeface="Pyidaungsu" panose="020B0502040204020203" pitchFamily="34" charset="0"/>
                <a:cs typeface="Pyidaungsu" panose="020B0502040204020203" pitchFamily="34" charset="0"/>
              </a:rPr>
              <a:t>. Physical properties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41378" y="4556000"/>
            <a:ext cx="2943164" cy="1925167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6369803" y="1038385"/>
            <a:ext cx="4930557" cy="710276"/>
          </a:xfrm>
          <a:prstGeom prst="rect">
            <a:avLst/>
          </a:prstGeom>
        </p:spPr>
        <p:txBody>
          <a:bodyPr vert="horz" lIns="108846" tIns="54424" rIns="108846" bIns="54424" rtlCol="0" anchor="ctr">
            <a:normAutofit/>
          </a:bodyPr>
          <a:lstStyle>
            <a:lvl1pPr algn="ctr" defTabSz="429951" rtl="0" eaLnBrk="1" latinLnBrk="0" hangingPunct="1">
              <a:spcBef>
                <a:spcPct val="0"/>
              </a:spcBef>
              <a:buNone/>
              <a:defRPr sz="21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b</a:t>
            </a:r>
            <a:r>
              <a:rPr lang="en-US" sz="2800" b="1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. Chemical properties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04429" y="1843088"/>
            <a:ext cx="4974955" cy="2264797"/>
          </a:xfrm>
          <a:prstGeom prst="wedgeRoundRectCallout">
            <a:avLst>
              <a:gd name="adj1" fmla="val -20643"/>
              <a:gd name="adj2" fmla="val 6729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7488" indent="-217488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Product </a:t>
            </a:r>
            <a:r>
              <a:rPr lang="en-US" sz="2000" dirty="0" err="1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colour</a:t>
            </a:r>
            <a:endParaRPr lang="en-US" sz="2000" dirty="0" smtClean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217488" indent="-217488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Consistency in particle size and shape</a:t>
            </a:r>
          </a:p>
          <a:p>
            <a:pPr marL="217488" indent="-217488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Dry, free flowing and absence of caking</a:t>
            </a:r>
          </a:p>
          <a:p>
            <a:pPr marL="217488" indent="-217488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Bag markings</a:t>
            </a:r>
          </a:p>
          <a:p>
            <a:pPr marL="217488" indent="-217488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Bag conditions</a:t>
            </a:r>
          </a:p>
          <a:p>
            <a:pPr marL="217488" indent="-217488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Bag weight</a:t>
            </a:r>
            <a:endParaRPr lang="en-US" sz="20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338807" y="4107885"/>
            <a:ext cx="5176434" cy="2264797"/>
          </a:xfrm>
          <a:prstGeom prst="wedgeRoundRectCallout">
            <a:avLst>
              <a:gd name="adj1" fmla="val -18461"/>
              <a:gd name="adj2" fmla="val -640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0" indent="-2286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Particle size</a:t>
            </a:r>
          </a:p>
          <a:p>
            <a:pPr marL="228600" lvl="0" indent="-2286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Nutrient content</a:t>
            </a:r>
          </a:p>
          <a:p>
            <a:pPr marL="228600" lvl="0" indent="-2286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Nutrient form</a:t>
            </a:r>
          </a:p>
          <a:p>
            <a:pPr marL="228600" lvl="0" indent="-2286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Degree of solubility: water, citrate, citric acid</a:t>
            </a:r>
          </a:p>
          <a:p>
            <a:pPr marL="228600" lvl="0" indent="-2286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Presence of undesirable elements</a:t>
            </a:r>
          </a:p>
          <a:p>
            <a:pPr marL="228600" lvl="0" indent="-2286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Moisture content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838200" y="-6827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Pyidaungsu" panose="020B0502040204020203" pitchFamily="34" charset="0"/>
                <a:ea typeface="+mj-ea"/>
                <a:cs typeface="Pyidaungsu" panose="020B0502040204020203" pitchFamily="34" charset="0"/>
              </a:rPr>
              <a:t>(1.3) Right quality!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Pyidaungsu" panose="020B0502040204020203" pitchFamily="34" charset="0"/>
              <a:ea typeface="+mj-ea"/>
              <a:cs typeface="Pyidaungsu" panose="020B0502040204020203" pitchFamily="34" charset="0"/>
            </a:endParaRPr>
          </a:p>
        </p:txBody>
      </p:sp>
      <p:pic>
        <p:nvPicPr>
          <p:cNvPr id="13" name="Picture 12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159" y="1563496"/>
            <a:ext cx="2441709" cy="222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12980"/>
            <a:ext cx="5159644" cy="3299983"/>
          </a:xfrm>
        </p:spPr>
        <p:txBody>
          <a:bodyPr anchor="ctr">
            <a:normAutofit/>
          </a:bodyPr>
          <a:lstStyle/>
          <a:p>
            <a:pPr algn="just">
              <a:lnSpc>
                <a:spcPct val="130000"/>
              </a:lnSpc>
              <a:buNone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Assess and make decisions based on </a:t>
            </a:r>
            <a:endParaRPr lang="en-US" sz="2400" dirty="0" smtClean="0">
              <a:latin typeface="Pyidaungsu" pitchFamily="34" charset="0"/>
              <a:cs typeface="Pyidaungsu" pitchFamily="34" charset="0"/>
            </a:endParaRPr>
          </a:p>
          <a:p>
            <a:pPr marL="679450" indent="-447675" algn="just">
              <a:lnSpc>
                <a:spcPct val="130000"/>
              </a:lnSpc>
              <a:buBlip>
                <a:blip r:embed="rId3"/>
              </a:buBlip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soil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nutrient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supply, </a:t>
            </a:r>
          </a:p>
          <a:p>
            <a:pPr marL="679450" indent="-447675" algn="just">
              <a:lnSpc>
                <a:spcPct val="130000"/>
              </a:lnSpc>
              <a:buBlip>
                <a:blip r:embed="rId3"/>
              </a:buBlip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plant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demand, and </a:t>
            </a:r>
            <a:endParaRPr lang="en-US" sz="2400" dirty="0" smtClean="0">
              <a:latin typeface="Pyidaungsu" pitchFamily="34" charset="0"/>
              <a:cs typeface="Pyidaungsu" pitchFamily="34" charset="0"/>
            </a:endParaRPr>
          </a:p>
          <a:p>
            <a:pPr marL="679450" indent="-447675" algn="just">
              <a:lnSpc>
                <a:spcPct val="130000"/>
              </a:lnSpc>
              <a:buBlip>
                <a:blip r:embed="rId3"/>
              </a:buBlip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predict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fertilizer use efficiency.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D635-395B-BF4C-BB31-DFD83521C6E7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5643"/>
            <a:ext cx="10515600" cy="1387337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2. Right rate</a:t>
            </a:r>
          </a:p>
        </p:txBody>
      </p:sp>
      <p:pic>
        <p:nvPicPr>
          <p:cNvPr id="6" name="Picture 5" descr="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647" y="1668366"/>
            <a:ext cx="4992586" cy="3244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219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(2.1) Soil fertility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11618" cy="1868182"/>
          </a:xfrm>
        </p:spPr>
        <p:txBody>
          <a:bodyPr/>
          <a:lstStyle/>
          <a:p>
            <a:pPr marL="514350" indent="-514350">
              <a:lnSpc>
                <a:spcPct val="140000"/>
              </a:lnSpc>
              <a:buFont typeface="+mj-lt"/>
              <a:buAutoNum type="alphaLcParenR"/>
            </a:pPr>
            <a:r>
              <a:rPr lang="en-US" dirty="0"/>
              <a:t>Visual observations</a:t>
            </a:r>
          </a:p>
          <a:p>
            <a:pPr marL="514350" indent="-514350">
              <a:lnSpc>
                <a:spcPct val="140000"/>
              </a:lnSpc>
              <a:buFont typeface="+mj-lt"/>
              <a:buAutoNum type="alphaLcParenR"/>
            </a:pPr>
            <a:r>
              <a:rPr lang="en-US" dirty="0"/>
              <a:t>Test of both plants and soils </a:t>
            </a:r>
          </a:p>
          <a:p>
            <a:pPr>
              <a:lnSpc>
                <a:spcPct val="140000"/>
              </a:lnSpc>
              <a:buFont typeface="Wingdings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40" y="4850631"/>
            <a:ext cx="1956441" cy="15929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81" y="4852882"/>
            <a:ext cx="1842028" cy="1581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962" y="4852882"/>
            <a:ext cx="2256647" cy="1581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792" y="4605738"/>
            <a:ext cx="2088444" cy="18378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726333" y="4723632"/>
            <a:ext cx="310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21" name="Picture 2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65458" y="4605738"/>
            <a:ext cx="2074334" cy="182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9468556" y="4723632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Mg</a:t>
            </a:r>
          </a:p>
        </p:txBody>
      </p:sp>
      <p:pic>
        <p:nvPicPr>
          <p:cNvPr id="23" name="Picture 22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65458" y="2737556"/>
            <a:ext cx="2088444" cy="186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9468556" y="2977444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Zn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l="10604" r="48779" b="6469"/>
          <a:stretch/>
        </p:blipFill>
        <p:spPr>
          <a:xfrm>
            <a:off x="9639793" y="2737556"/>
            <a:ext cx="2088444" cy="18681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585223" y="2977444"/>
            <a:ext cx="45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Cu</a:t>
            </a:r>
          </a:p>
        </p:txBody>
      </p:sp>
      <p:pic>
        <p:nvPicPr>
          <p:cNvPr id="28" name="Picture 27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65459" y="973667"/>
            <a:ext cx="2074334" cy="176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9581445" y="1044222"/>
            <a:ext cx="36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</a:t>
            </a:r>
          </a:p>
        </p:txBody>
      </p:sp>
      <p:pic>
        <p:nvPicPr>
          <p:cNvPr id="30" name="Picture 29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639792" y="973667"/>
            <a:ext cx="2088445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11825111" y="1157111"/>
            <a:ext cx="21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</a:t>
            </a: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6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63852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(2.1) a. Visual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188" y="2723443"/>
            <a:ext cx="4895850" cy="2360001"/>
          </a:xfrm>
        </p:spPr>
        <p:txBody>
          <a:bodyPr/>
          <a:lstStyle/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dirty="0">
                <a:latin typeface="Pyidaungsu" pitchFamily="34" charset="0"/>
                <a:cs typeface="Pyidaungsu" pitchFamily="34" charset="0"/>
              </a:rPr>
              <a:t>Lower yield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dirty="0">
                <a:latin typeface="Pyidaungsu" pitchFamily="34" charset="0"/>
                <a:cs typeface="Pyidaungsu" pitchFamily="34" charset="0"/>
              </a:rPr>
              <a:t>Stunted growth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dirty="0">
                <a:latin typeface="Pyidaungsu" pitchFamily="34" charset="0"/>
                <a:cs typeface="Pyidaungsu" pitchFamily="34" charset="0"/>
              </a:rPr>
              <a:t>Discoloration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4176" y="1690688"/>
            <a:ext cx="441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Deficiency symptoms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6" name="Picture 5" descr="27.jpg"/>
          <p:cNvPicPr>
            <a:picLocks noChangeAspect="1"/>
          </p:cNvPicPr>
          <p:nvPr/>
        </p:nvPicPr>
        <p:blipFill>
          <a:blip r:embed="rId2"/>
          <a:srcRect b="7475"/>
          <a:stretch>
            <a:fillRect/>
          </a:stretch>
        </p:blipFill>
        <p:spPr>
          <a:xfrm>
            <a:off x="8610600" y="2723443"/>
            <a:ext cx="2825856" cy="1926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0" y="1132768"/>
            <a:ext cx="2876550" cy="179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050" y="4424362"/>
            <a:ext cx="2876550" cy="17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364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910273"/>
            <a:ext cx="6910953" cy="4056574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  <a:buNone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Assess and make decisions based on the </a:t>
            </a:r>
            <a:endParaRPr lang="en-US" sz="2400" dirty="0" smtClean="0">
              <a:latin typeface="Pyidaungsu" pitchFamily="34" charset="0"/>
              <a:cs typeface="Pyidaungsu" pitchFamily="34" charset="0"/>
            </a:endParaRPr>
          </a:p>
          <a:p>
            <a:pPr marL="569913" indent="-338138">
              <a:lnSpc>
                <a:spcPct val="140000"/>
              </a:lnSpc>
              <a:buBlip>
                <a:blip r:embed="rId2"/>
              </a:buBlip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dynamics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of crop uptake, </a:t>
            </a:r>
            <a:endParaRPr lang="en-US" sz="2400" dirty="0" smtClean="0">
              <a:latin typeface="Pyidaungsu" pitchFamily="34" charset="0"/>
              <a:cs typeface="Pyidaungsu" pitchFamily="34" charset="0"/>
            </a:endParaRPr>
          </a:p>
          <a:p>
            <a:pPr marL="569913" indent="-338138">
              <a:lnSpc>
                <a:spcPct val="140000"/>
              </a:lnSpc>
              <a:buBlip>
                <a:blip r:embed="rId2"/>
              </a:buBlip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soil's nutrient supply, </a:t>
            </a:r>
          </a:p>
          <a:p>
            <a:pPr marL="569913" indent="-338138">
              <a:lnSpc>
                <a:spcPct val="140000"/>
              </a:lnSpc>
              <a:buBlip>
                <a:blip r:embed="rId2"/>
              </a:buBlip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nutrient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loss risks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, </a:t>
            </a:r>
          </a:p>
          <a:p>
            <a:pPr marL="569913" indent="-338138">
              <a:lnSpc>
                <a:spcPct val="140000"/>
              </a:lnSpc>
              <a:buBlip>
                <a:blip r:embed="rId2"/>
              </a:buBlip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field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operation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logistics,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  <a:p>
            <a:pPr marL="569913" indent="-338138">
              <a:lnSpc>
                <a:spcPct val="140000"/>
              </a:lnSpc>
              <a:buBlip>
                <a:blip r:embed="rId2"/>
              </a:buBlip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weather factors. 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D635-395B-BF4C-BB31-DFD83521C6E7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3. Right time</a:t>
            </a:r>
          </a:p>
        </p:txBody>
      </p:sp>
      <p:pic>
        <p:nvPicPr>
          <p:cNvPr id="5" name="Picture 4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669" y="1147221"/>
            <a:ext cx="3407323" cy="2184912"/>
          </a:xfrm>
          <a:prstGeom prst="rect">
            <a:avLst/>
          </a:prstGeom>
        </p:spPr>
      </p:pic>
      <p:pic>
        <p:nvPicPr>
          <p:cNvPr id="6" name="Picture 5" descr="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669" y="3437201"/>
            <a:ext cx="3387449" cy="21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5300" y="365125"/>
            <a:ext cx="9588500" cy="834319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Nutrient uptake of cotton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37"/>
          <a:stretch/>
        </p:blipFill>
        <p:spPr>
          <a:xfrm>
            <a:off x="1765300" y="1368778"/>
            <a:ext cx="8648700" cy="543842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193254"/>
            <a:ext cx="7112431" cy="4396686"/>
          </a:xfrm>
        </p:spPr>
        <p:txBody>
          <a:bodyPr anchor="ctr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recognize </a:t>
            </a:r>
            <a:r>
              <a:rPr lang="en-US" sz="24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root-soil dynamics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and</a:t>
            </a:r>
            <a:r>
              <a:rPr lang="en-US" sz="24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 nutrient movement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, </a:t>
            </a:r>
            <a:endParaRPr lang="en-US" sz="2400" dirty="0" smtClean="0">
              <a:latin typeface="Pyidaungsu" pitchFamily="34" charset="0"/>
              <a:cs typeface="Pyidaungsu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manage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spatial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variability issues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within the field to meet </a:t>
            </a:r>
            <a:r>
              <a:rPr lang="en-US" sz="24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site-specific crop 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needs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,</a:t>
            </a:r>
          </a:p>
          <a:p>
            <a:pPr>
              <a:lnSpc>
                <a:spcPct val="130000"/>
              </a:lnSpc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limit </a:t>
            </a:r>
            <a:r>
              <a:rPr lang="en-US" sz="24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potential losses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from the field.</a:t>
            </a:r>
          </a:p>
          <a:p>
            <a:pPr>
              <a:lnSpc>
                <a:spcPct val="130000"/>
              </a:lnSpc>
            </a:pP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consider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the </a:t>
            </a:r>
            <a:r>
              <a:rPr lang="en-US" sz="24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tillage </a:t>
            </a:r>
            <a:r>
              <a:rPr lang="en-US" sz="2400" dirty="0" smtClean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system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D635-395B-BF4C-BB31-DFD83521C6E7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79780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4. Right place</a:t>
            </a:r>
          </a:p>
        </p:txBody>
      </p:sp>
      <p:pic>
        <p:nvPicPr>
          <p:cNvPr id="5" name="Picture 4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850" y="3391382"/>
            <a:ext cx="2952750" cy="1955533"/>
          </a:xfrm>
          <a:prstGeom prst="rect">
            <a:avLst/>
          </a:prstGeom>
        </p:spPr>
      </p:pic>
      <p:pic>
        <p:nvPicPr>
          <p:cNvPr id="6" name="Picture 5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850" y="1348234"/>
            <a:ext cx="2952750" cy="19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3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D635-395B-BF4C-BB31-DFD83521C6E7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63782" y="352104"/>
            <a:ext cx="3724102" cy="97465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(4.1) Broadcast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38" y="1527683"/>
            <a:ext cx="5235576" cy="41167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799" y="1468211"/>
            <a:ext cx="5551311" cy="4176234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6392332" y="352104"/>
            <a:ext cx="5079231" cy="921065"/>
          </a:xfrm>
          <a:prstGeom prst="rect">
            <a:avLst/>
          </a:prstGeom>
        </p:spPr>
        <p:txBody>
          <a:bodyPr vert="horz" lIns="108846" tIns="54424" rIns="108846" bIns="54424" rtlCol="0" anchor="ctr">
            <a:noAutofit/>
          </a:bodyPr>
          <a:lstStyle>
            <a:lvl1pPr algn="ctr" defTabSz="429951" rtl="0" eaLnBrk="1" latinLnBrk="0" hangingPunct="1">
              <a:spcBef>
                <a:spcPct val="0"/>
              </a:spcBef>
              <a:buNone/>
              <a:defRPr sz="21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(4.2) Band application</a:t>
            </a:r>
          </a:p>
        </p:txBody>
      </p:sp>
    </p:spTree>
    <p:extLst>
      <p:ext uri="{BB962C8B-B14F-4D97-AF65-F5344CB8AC3E}">
        <p14:creationId xmlns:p14="http://schemas.microsoft.com/office/powerpoint/2010/main" val="244905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D635-395B-BF4C-BB31-DFD83521C6E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42147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31490" tIns="115745" rIns="231490" bIns="115745" rtlCol="0" anchor="ctr"/>
          <a:lstStyle/>
          <a:p>
            <a:pPr algn="ctr"/>
            <a:endParaRPr lang="en-US" sz="2000" dirty="0"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596325" y="338328"/>
            <a:ext cx="8741043" cy="746895"/>
          </a:xfrm>
          <a:prstGeom prst="rect">
            <a:avLst/>
          </a:prstGeom>
        </p:spPr>
        <p:txBody>
          <a:bodyPr vert="horz" lIns="108846" tIns="54424" rIns="108846" bIns="54424" rtlCol="0" anchor="ctr">
            <a:normAutofit/>
          </a:bodyPr>
          <a:lstStyle>
            <a:lvl1pPr algn="ctr" defTabSz="429951" rtl="0" eaLnBrk="1" latinLnBrk="0" hangingPunct="1">
              <a:spcBef>
                <a:spcPct val="0"/>
              </a:spcBef>
              <a:buNone/>
              <a:defRPr sz="21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Nitrate 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leaching in Sandy soil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570" r="7287" b="17732"/>
          <a:stretch/>
        </p:blipFill>
        <p:spPr>
          <a:xfrm>
            <a:off x="6354324" y="1144386"/>
            <a:ext cx="4999476" cy="3443111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45474" y="2744579"/>
            <a:ext cx="4959458" cy="2927801"/>
          </a:xfrm>
          <a:prstGeom prst="wedgeRectCallout">
            <a:avLst>
              <a:gd name="adj1" fmla="val 64480"/>
              <a:gd name="adj2" fmla="val -43889"/>
            </a:avLst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Sandy soils – low CEC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ကြောင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</a:p>
          <a:p>
            <a:pPr marL="463550" lvl="1" indent="-22383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Low plant available water-holding capacity, </a:t>
            </a:r>
          </a:p>
          <a:p>
            <a:pPr marL="463550" lvl="1" indent="-22383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low nutrient retention, </a:t>
            </a:r>
          </a:p>
          <a:p>
            <a:pPr marL="463550" lvl="1" indent="-223838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low OM and fertility. </a:t>
            </a:r>
          </a:p>
          <a:p>
            <a:pPr marL="223838" indent="-223838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(Convert to perennial vegetation; conservation agricultural systems)</a:t>
            </a:r>
          </a:p>
        </p:txBody>
      </p:sp>
    </p:spTree>
    <p:extLst>
      <p:ext uri="{BB962C8B-B14F-4D97-AF65-F5344CB8AC3E}">
        <p14:creationId xmlns:p14="http://schemas.microsoft.com/office/powerpoint/2010/main" val="104708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D635-395B-BF4C-BB31-DFD83521C6E7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35829" y="1"/>
            <a:ext cx="12192000" cy="6858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31490" tIns="115745" rIns="231490" bIns="115745"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432" y="1497457"/>
            <a:ext cx="3488445" cy="31989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352677" y="325133"/>
            <a:ext cx="5408938" cy="89427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(4.2) Placement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20" y="1497457"/>
            <a:ext cx="3409637" cy="2495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26" y="4180114"/>
            <a:ext cx="3417901" cy="2541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424" y="1497457"/>
            <a:ext cx="3406319" cy="2495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782" t="3368" r="5542" b="3539"/>
          <a:stretch/>
        </p:blipFill>
        <p:spPr>
          <a:xfrm>
            <a:off x="8124424" y="4180114"/>
            <a:ext cx="3406319" cy="2541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36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4E7002B-B98B-404C-9D73-1C0EC546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0579" y="3125406"/>
            <a:ext cx="4200041" cy="2794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B9928C1-4C5E-472E-960B-FEC13716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52789" y="954049"/>
            <a:ext cx="8305800" cy="5767426"/>
          </a:xfrm>
          <a:prstGeom prst="rect">
            <a:avLst/>
          </a:prstGeom>
          <a:noFill/>
        </p:spPr>
        <p:txBody>
          <a:bodyPr wrap="square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Soil acidity &amp; Liming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6" name="Picture 5" descr="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614" y="3125406"/>
            <a:ext cx="4200041" cy="2794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8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Why soils become acid?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56800" cy="4439708"/>
          </a:xfrm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Use of acid forming fertilizers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Bases removed by crops/ leaching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Acidic parent material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Carbonic acid from microbial and plant respiration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Organic acids secreted by plant roots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Precipitation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Oxidation of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sulfide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E688192-FCA7-45A2-A368-1A96B6E31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6"/>
          <a:stretch>
            <a:fillRect/>
          </a:stretch>
        </p:blipFill>
        <p:spPr bwMode="auto">
          <a:xfrm>
            <a:off x="7525717" y="1028415"/>
            <a:ext cx="3828083" cy="231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E95A22-8019-41BD-961D-3B7406FC8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9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D1DC7D-C71C-41AF-A4C0-110D308B4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2387"/>
            <a:ext cx="12192000" cy="6881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225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Beneficial effects of liming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48698" y="1428350"/>
            <a:ext cx="473825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Crop yield improvement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Nutrient availability effects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Improved microbial activity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Improved legume fixation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400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Ca</a:t>
            </a:r>
            <a:r>
              <a:rPr lang="en-US" sz="24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&amp; Mg addition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1E14CD4-ED1D-41F7-A59D-E6F0F4CE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7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526" y="365126"/>
            <a:ext cx="10356273" cy="63676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Two-step reaction of lime with the soil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783" b="6745"/>
          <a:stretch/>
        </p:blipFill>
        <p:spPr>
          <a:xfrm>
            <a:off x="2362200" y="1001890"/>
            <a:ext cx="7450385" cy="55738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C6CD7F2-B488-4FA8-92E7-C88CD8F2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Liming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848959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i="1" dirty="0">
                <a:latin typeface="Pyidaungsu" pitchFamily="34" charset="0"/>
                <a:cs typeface="Pyidaungsu" pitchFamily="34" charset="0"/>
              </a:rPr>
              <a:t>Calcium oxide (</a:t>
            </a:r>
            <a:r>
              <a:rPr lang="en-US" sz="2400" b="1" i="1" dirty="0" err="1">
                <a:latin typeface="Pyidaungsu" pitchFamily="34" charset="0"/>
                <a:cs typeface="Pyidaungsu" pitchFamily="34" charset="0"/>
              </a:rPr>
              <a:t>CaO</a:t>
            </a:r>
            <a:r>
              <a:rPr lang="en-US" sz="2400" b="1" i="1" dirty="0">
                <a:latin typeface="Pyidaungsu" pitchFamily="34" charset="0"/>
                <a:cs typeface="Pyidaungsu" pitchFamily="34" charset="0"/>
              </a:rPr>
              <a:t>)-</a:t>
            </a:r>
            <a:r>
              <a:rPr lang="en-US" sz="2400" b="1" i="1" dirty="0" err="1">
                <a:latin typeface="Pyidaungsu" pitchFamily="34" charset="0"/>
                <a:cs typeface="Pyidaungsu" pitchFamily="34" charset="0"/>
              </a:rPr>
              <a:t>Quickline</a:t>
            </a:r>
            <a:endParaRPr lang="en-US" sz="2400" b="1" i="1" dirty="0">
              <a:latin typeface="Pyidaungsu" pitchFamily="34" charset="0"/>
              <a:cs typeface="Pyidaungsu" pitchFamily="34" charset="0"/>
            </a:endParaRPr>
          </a:p>
          <a:p>
            <a:pPr>
              <a:lnSpc>
                <a:spcPct val="15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Common names - </a:t>
            </a:r>
            <a:r>
              <a:rPr lang="en-US" sz="24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burned lime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, quicklime,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unslaked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lime (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မဖေါက်ထုံး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)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  <a:p>
            <a:pPr>
              <a:lnSpc>
                <a:spcPct val="15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CaCO</a:t>
            </a:r>
            <a:r>
              <a:rPr lang="en-US" sz="2400" baseline="-25000" dirty="0">
                <a:latin typeface="Pyidaungsu" pitchFamily="34" charset="0"/>
                <a:cs typeface="Pyidaungsu" pitchFamily="34" charset="0"/>
              </a:rPr>
              <a:t>3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 ===&gt; </a:t>
            </a:r>
            <a:r>
              <a:rPr lang="en-US" sz="2400" dirty="0" err="1">
                <a:latin typeface="Pyidaungsu" pitchFamily="34" charset="0"/>
                <a:cs typeface="Pyidaungsu" pitchFamily="34" charset="0"/>
              </a:rPr>
              <a:t>CaO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 + CO</a:t>
            </a:r>
            <a:r>
              <a:rPr lang="en-US" sz="2400" baseline="-25000" dirty="0">
                <a:latin typeface="Pyidaungsu" pitchFamily="34" charset="0"/>
                <a:cs typeface="Pyidaungsu" pitchFamily="34" charset="0"/>
              </a:rPr>
              <a:t>2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  <a:p>
            <a:pPr>
              <a:lnSpc>
                <a:spcPct val="15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Advantage is </a:t>
            </a:r>
            <a:r>
              <a:rPr lang="en-US" sz="24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immediate reaction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with the soil. </a:t>
            </a:r>
          </a:p>
          <a:p>
            <a:pPr>
              <a:lnSpc>
                <a:spcPct val="150000"/>
              </a:lnSpc>
              <a:buFont typeface="Wingdings" charset="2"/>
              <a:buChar char="§"/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Disadvantage - caustic, </a:t>
            </a:r>
            <a:r>
              <a:rPr lang="en-US" sz="24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difficult to 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handle and apply </a:t>
            </a:r>
          </a:p>
          <a:p>
            <a:pPr>
              <a:lnSpc>
                <a:spcPct val="150000"/>
              </a:lnSpc>
              <a:buFont typeface="Wingdings" charset="2"/>
              <a:buChar char="§"/>
            </a:pPr>
            <a:r>
              <a:rPr lang="en-US" sz="2400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Caking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 may occur. Through mixing is necessary</a:t>
            </a:r>
          </a:p>
          <a:p>
            <a:pPr>
              <a:lnSpc>
                <a:spcPct val="150000"/>
              </a:lnSpc>
              <a:buFont typeface="Wingdings" charset="2"/>
              <a:buChar char="§"/>
            </a:pPr>
            <a:endParaRPr lang="en-US" sz="2400" dirty="0"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88716D-7D2C-45F5-BED5-1D186AD4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5" name="Picture 4" descr="14.jpg"/>
          <p:cNvPicPr>
            <a:picLocks noChangeAspect="1"/>
          </p:cNvPicPr>
          <p:nvPr/>
        </p:nvPicPr>
        <p:blipFill>
          <a:blip r:embed="rId2"/>
          <a:srcRect t="10109" b="33548"/>
          <a:stretch>
            <a:fillRect/>
          </a:stretch>
        </p:blipFill>
        <p:spPr>
          <a:xfrm>
            <a:off x="7889303" y="1593149"/>
            <a:ext cx="3664093" cy="2064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304" y="3766087"/>
            <a:ext cx="3664094" cy="2394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7590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i="1" dirty="0">
                <a:latin typeface="Pyidaungsu" pitchFamily="34" charset="0"/>
                <a:cs typeface="Pyidaungsu" pitchFamily="34" charset="0"/>
              </a:rPr>
              <a:t>Calcium hydroxide (</a:t>
            </a:r>
            <a:r>
              <a:rPr lang="en-US" sz="2400" b="1" i="1" dirty="0" err="1">
                <a:latin typeface="Pyidaungsu" pitchFamily="34" charset="0"/>
                <a:cs typeface="Pyidaungsu" pitchFamily="34" charset="0"/>
              </a:rPr>
              <a:t>Ca</a:t>
            </a:r>
            <a:r>
              <a:rPr lang="en-US" sz="2400" b="1" i="1" dirty="0">
                <a:latin typeface="Pyidaungsu" pitchFamily="34" charset="0"/>
                <a:cs typeface="Pyidaungsu" pitchFamily="34" charset="0"/>
              </a:rPr>
              <a:t>(OH)</a:t>
            </a:r>
            <a:r>
              <a:rPr lang="en-US" sz="2400" b="1" i="1" baseline="-25000" dirty="0">
                <a:latin typeface="Pyidaungsu" pitchFamily="34" charset="0"/>
                <a:cs typeface="Pyidaungsu" pitchFamily="34" charset="0"/>
              </a:rPr>
              <a:t>2</a:t>
            </a:r>
            <a:r>
              <a:rPr lang="en-US" sz="2400" b="1" i="1" dirty="0">
                <a:latin typeface="Pyidaungsu" pitchFamily="34" charset="0"/>
                <a:cs typeface="Pyidaungsu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common names -- slaked, </a:t>
            </a:r>
            <a:r>
              <a:rPr lang="en-US" sz="2400" b="1" dirty="0">
                <a:solidFill>
                  <a:srgbClr val="FF0066"/>
                </a:solidFill>
                <a:latin typeface="Pyidaungsu" pitchFamily="34" charset="0"/>
                <a:cs typeface="Pyidaungsu" pitchFamily="34" charset="0"/>
              </a:rPr>
              <a:t>hydrated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, builders lime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Pyidaungsu" pitchFamily="34" charset="0"/>
                <a:cs typeface="Pyidaungsu" pitchFamily="34" charset="0"/>
              </a:rPr>
              <a:t>CaO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 + H</a:t>
            </a:r>
            <a:r>
              <a:rPr lang="en-US" sz="2400" baseline="-25000" dirty="0">
                <a:latin typeface="Pyidaungsu" pitchFamily="34" charset="0"/>
                <a:cs typeface="Pyidaungsu" pitchFamily="34" charset="0"/>
              </a:rPr>
              <a:t>2</a:t>
            </a:r>
            <a:r>
              <a:rPr lang="en-US" sz="2400" dirty="0">
                <a:latin typeface="Pyidaungsu" pitchFamily="34" charset="0"/>
                <a:cs typeface="Pyidaungsu" pitchFamily="34" charset="0"/>
              </a:rPr>
              <a:t>0 ===&gt;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Ca(OH)</a:t>
            </a:r>
            <a:r>
              <a:rPr lang="en-US" sz="2400" baseline="-25000" dirty="0" smtClean="0">
                <a:latin typeface="Pyidaungsu" pitchFamily="34" charset="0"/>
                <a:cs typeface="Pyidaungsu" pitchFamily="34" charset="0"/>
              </a:rPr>
              <a:t>2 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(</a:t>
            </a:r>
            <a:r>
              <a:rPr lang="en-US" sz="2400" dirty="0" err="1" smtClean="0">
                <a:latin typeface="Pyidaungsu" pitchFamily="34" charset="0"/>
                <a:cs typeface="Pyidaungsu" pitchFamily="34" charset="0"/>
              </a:rPr>
              <a:t>ဖောက်ထုံး</a:t>
            </a:r>
            <a:r>
              <a:rPr lang="en-US" sz="2400" dirty="0" smtClean="0">
                <a:latin typeface="Pyidaungsu" pitchFamily="34" charset="0"/>
                <a:cs typeface="Pyidaungsu" pitchFamily="34" charset="0"/>
              </a:rPr>
              <a:t>)</a:t>
            </a:r>
            <a:endParaRPr lang="en-US" sz="2400" dirty="0">
              <a:latin typeface="Pyidaungsu" pitchFamily="34" charset="0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Advantage - quick reaction with the soil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Pyidaungsu" pitchFamily="34" charset="0"/>
                <a:cs typeface="Pyidaungsu" pitchFamily="34" charset="0"/>
              </a:rPr>
              <a:t>Disadvantage - difficult and unpleasant to handle 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10744200" cy="112021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Liming materials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B14FE0E-6A79-44DC-A688-5DEBE60E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5" name="Picture 4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300" y="2162593"/>
            <a:ext cx="2857500" cy="1882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699" y="405736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5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67964BE4-8A4B-4CBC-A2FC-CD56AEAF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Liming materials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F694ECC-266E-4C02-94A1-33246B4B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5" name="Picture 4" descr="3.jpg"/>
          <p:cNvPicPr>
            <a:picLocks noChangeAspect="1"/>
          </p:cNvPicPr>
          <p:nvPr/>
        </p:nvPicPr>
        <p:blipFill>
          <a:blip r:embed="rId2"/>
          <a:srcRect b="10381"/>
          <a:stretch>
            <a:fillRect/>
          </a:stretch>
        </p:blipFill>
        <p:spPr>
          <a:xfrm>
            <a:off x="8579604" y="4448014"/>
            <a:ext cx="2495550" cy="1927438"/>
          </a:xfrm>
          <a:prstGeom prst="rect">
            <a:avLst/>
          </a:prstGeom>
        </p:spPr>
      </p:pic>
      <p:pic>
        <p:nvPicPr>
          <p:cNvPr id="7" name="Picture 6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025" y="2811166"/>
            <a:ext cx="2493129" cy="1621349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838200" y="1643246"/>
            <a:ext cx="4463512" cy="1538771"/>
          </a:xfrm>
          <a:prstGeom prst="wedgeRoundRectCallout">
            <a:avLst>
              <a:gd name="adj1" fmla="val 72570"/>
              <a:gd name="adj2" fmla="val -3922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Calcitic</a:t>
            </a:r>
            <a:r>
              <a:rPr lang="en-US" sz="2400" b="1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limestone (CaCO</a:t>
            </a:r>
            <a:r>
              <a:rPr lang="en-US" sz="2400" b="1" baseline="-25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3</a:t>
            </a:r>
            <a:r>
              <a:rPr lang="en-US" sz="2400" b="1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) 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ထုံးကျောက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်) </a:t>
            </a:r>
          </a:p>
        </p:txBody>
      </p:sp>
      <p:pic>
        <p:nvPicPr>
          <p:cNvPr id="10" name="Picture 9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520" y="843146"/>
            <a:ext cx="28575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ounded Rectangular Callout 10"/>
          <p:cNvSpPr/>
          <p:nvPr/>
        </p:nvSpPr>
        <p:spPr>
          <a:xfrm>
            <a:off x="838200" y="3580551"/>
            <a:ext cx="6879956" cy="2775799"/>
          </a:xfrm>
          <a:prstGeom prst="wedgeRoundRectCallout">
            <a:avLst>
              <a:gd name="adj1" fmla="val 61982"/>
              <a:gd name="adj2" fmla="val -2024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Marl (CaCO</a:t>
            </a:r>
            <a:r>
              <a:rPr lang="en-US" sz="2400" b="1" baseline="-25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3</a:t>
            </a:r>
            <a:r>
              <a:rPr lang="en-US" sz="2400" b="1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) 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ထုံးမြေဆွေးကျောက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်)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Unconsolidated deposits of CaCO</a:t>
            </a:r>
            <a:r>
              <a:rPr lang="en-US" sz="2400" baseline="-25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3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. Usually contaminated with clay. Low in Mg. </a:t>
            </a:r>
            <a:r>
              <a:rPr lang="en-US" sz="2400" b="1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Pyidaungsu" pitchFamily="34" charset="0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72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137"/>
            <a:ext cx="10515600" cy="107461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Liming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A0DCE3-93A6-4EE9-85A6-314F6C0D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7" name="Picture 6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3874576"/>
            <a:ext cx="2743200" cy="2016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838200" y="1439740"/>
            <a:ext cx="6879956" cy="1659921"/>
          </a:xfrm>
          <a:prstGeom prst="wedgeRoundRectCallout">
            <a:avLst>
              <a:gd name="adj1" fmla="val 61982"/>
              <a:gd name="adj2" fmla="val -2024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en-US" sz="2400" b="1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Slags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(CaSiO</a:t>
            </a:r>
            <a:r>
              <a:rPr lang="en-US" sz="2400" baseline="-25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3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) by-product of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  <a:hlinkClick r:id="rId3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furnaces used for making steel (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သတ္တုဓာတ်ကိုထုတ်ယူပြီးနောက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ကျန်သည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4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ချော</a:t>
            </a: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်)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838200" y="3509564"/>
            <a:ext cx="6879956" cy="2846786"/>
          </a:xfrm>
          <a:prstGeom prst="wedgeRoundRectCallout">
            <a:avLst>
              <a:gd name="adj1" fmla="val 61982"/>
              <a:gd name="adj2" fmla="val -2024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Dolomitic</a:t>
            </a:r>
            <a:r>
              <a:rPr lang="en-US" sz="2400" b="1" i="1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limestone (</a:t>
            </a:r>
            <a:r>
              <a:rPr lang="en-US" sz="2400" b="1" i="1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CaMg</a:t>
            </a:r>
            <a:r>
              <a:rPr lang="en-US" sz="2400" b="1" i="1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(CO</a:t>
            </a:r>
            <a:r>
              <a:rPr lang="en-US" sz="2400" b="1" i="1" baseline="-25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3</a:t>
            </a:r>
            <a:r>
              <a:rPr lang="en-US" sz="2400" b="1" i="1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)</a:t>
            </a:r>
            <a:r>
              <a:rPr lang="en-US" sz="2400" b="1" i="1" baseline="-25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2</a:t>
            </a:r>
            <a:r>
              <a:rPr lang="en-US" sz="2400" b="1" i="1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Mined from deposits. Quality depends on amount of impurities such as clay.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Good handling properties.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Reaction time several months. </a:t>
            </a:r>
            <a:endParaRPr lang="en-US" sz="2400" dirty="0">
              <a:solidFill>
                <a:schemeClr val="tx1"/>
              </a:solidFill>
              <a:latin typeface="Pyidaungsu" pitchFamily="34" charset="0"/>
              <a:cs typeface="Pyidaungsu" pitchFamily="34" charset="0"/>
            </a:endParaRPr>
          </a:p>
        </p:txBody>
      </p:sp>
      <p:pic>
        <p:nvPicPr>
          <p:cNvPr id="12" name="Picture 11" descr="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704814"/>
            <a:ext cx="2743200" cy="1804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7.jpg"/>
          <p:cNvPicPr>
            <a:picLocks noChangeAspect="1"/>
          </p:cNvPicPr>
          <p:nvPr/>
        </p:nvPicPr>
        <p:blipFill>
          <a:blip r:embed="rId5"/>
          <a:srcRect l="26186"/>
          <a:stretch>
            <a:fillRect/>
          </a:stretch>
        </p:blipFill>
        <p:spPr>
          <a:xfrm>
            <a:off x="10476854" y="475214"/>
            <a:ext cx="1485335" cy="13390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266637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Efficiency </a:t>
            </a:r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factors to liming</a:t>
            </a: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40959"/>
            <a:ext cx="10515600" cy="266056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Timing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Placement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419D1C-9C91-4313-A8C1-03A87003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6" name="Picture 5" descr="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542" y="3342791"/>
            <a:ext cx="3781171" cy="2407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167" y="1286359"/>
            <a:ext cx="3330814" cy="2216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204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25465" y="163651"/>
            <a:ext cx="11866535" cy="1238550"/>
          </a:xfrm>
          <a:prstGeom prst="rect">
            <a:avLst/>
          </a:prstGeom>
        </p:spPr>
        <p:txBody>
          <a:bodyPr vert="horz" lIns="108846" tIns="54424" rIns="108846" bIns="54424" rtlCol="0" anchor="ctr">
            <a:noAutofit/>
          </a:bodyPr>
          <a:lstStyle>
            <a:lvl1pPr algn="ctr" defTabSz="429951" rtl="0" eaLnBrk="1" latinLnBrk="0" hangingPunct="1">
              <a:spcBef>
                <a:spcPct val="0"/>
              </a:spcBef>
              <a:buNone/>
              <a:defRPr sz="21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     Skeletal Soils            Contaminated and disturbed soils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8" name="Content Placeholder 7" descr="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6907" y="1402201"/>
            <a:ext cx="2694782" cy="3538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270" y="3983064"/>
            <a:ext cx="3611113" cy="2487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ular Callout 10"/>
          <p:cNvSpPr/>
          <p:nvPr/>
        </p:nvSpPr>
        <p:spPr>
          <a:xfrm>
            <a:off x="325465" y="2944679"/>
            <a:ext cx="2820691" cy="3223646"/>
          </a:xfrm>
          <a:prstGeom prst="wedgeRectCallout">
            <a:avLst>
              <a:gd name="adj1" fmla="val 45236"/>
              <a:gd name="adj2" fmla="val -69739"/>
            </a:avLst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0188" indent="-230188" algn="just"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မြေမျက်နှာပြင်မ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ှ 25cm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ခန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့်မှ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ကျောက်စရစ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်/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ကျောက်သား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/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ထုံးမြေ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စေး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ကျောက်များရှိ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။ </a:t>
            </a:r>
          </a:p>
          <a:p>
            <a:pPr marL="230188" indent="-230188" algn="just"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(Convert to perennial vegetation; conservation agricultural systems)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602270" y="1402201"/>
            <a:ext cx="4959458" cy="1999282"/>
          </a:xfrm>
          <a:prstGeom prst="wedgeRectCallout">
            <a:avLst>
              <a:gd name="adj1" fmla="val 1980"/>
              <a:gd name="adj2" fmla="val 76266"/>
            </a:avLst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ဂေဟဗေဒ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/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ဇီဝဗေဒ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ဆိုင်ရာ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အန္တရာယ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ဖြစ်စေသည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အရာများပါဝင်ခြင်း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။</a:t>
            </a:r>
          </a:p>
          <a:p>
            <a:pPr marL="228600" indent="-2286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သဘာဝပတ်ဝန်းကျင်မှာ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ရှိသင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့်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တာထက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်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ပိုမို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ပါဝင်ခြင်း</a:t>
            </a:r>
            <a:r>
              <a:rPr lang="en-US" sz="2000" dirty="0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t>။ (e.g. heavy metals).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F8812-06B3-45A4-BB17-ACF15374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9" y="163647"/>
            <a:ext cx="11231102" cy="124669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Lime requirement calculation 1(Solution)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38EEA4-3E5A-4EEF-87F1-A1D60EFF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78241"/>
            <a:ext cx="10515601" cy="1208870"/>
          </a:xfrm>
          <a:ln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 marL="914400" indent="-449263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Acidity 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(Ac) 		= (6.6 _ current pH) × 4     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meq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Ac/ 100 cm</a:t>
            </a:r>
            <a:r>
              <a:rPr lang="en-US" sz="2400" baseline="30000" dirty="0">
                <a:latin typeface="Pyidaungsu" panose="020B0502040204020203" pitchFamily="34" charset="0"/>
                <a:cs typeface="Pyidaungsu" panose="020B0502040204020203" pitchFamily="34" charset="0"/>
              </a:rPr>
              <a:t>3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  <a:p>
            <a:pPr marL="914400" indent="-449263"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Factor 		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	= 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(target pH _ current pH) ÷ (6.6 _ current pH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52F63E-5D48-42CF-ADF6-4971B6F9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8" name="Parallelogram 7"/>
          <p:cNvSpPr/>
          <p:nvPr/>
        </p:nvSpPr>
        <p:spPr>
          <a:xfrm>
            <a:off x="883404" y="1410337"/>
            <a:ext cx="10470396" cy="604434"/>
          </a:xfrm>
          <a:prstGeom prst="parallelogram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LR (ton/ac)  = (Acidity × Factor) _ Residual Lime Credit</a:t>
            </a:r>
            <a:endParaRPr lang="en-US" sz="2800" b="1" dirty="0">
              <a:solidFill>
                <a:srgbClr val="0000C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3828075"/>
            <a:ext cx="10515600" cy="224588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Residual Lime Credit (RC) = months × rate × reduction percentage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months is the number of months between lime application and the current soil test,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rate is tons of lime applied per acre,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reduction percentage is 0.08 for MIN soils and 0.16 for M-O and ORG soils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7298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A9010F-3CD5-46E0-898D-B67C9AE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36756" cy="228508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Factors for calculating lime rates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B872087-2901-4300-AC17-B0F25EC12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68" t="10273" r="13169" b="14661"/>
          <a:stretch/>
        </p:blipFill>
        <p:spPr>
          <a:xfrm>
            <a:off x="5160936" y="136524"/>
            <a:ext cx="5796366" cy="6634623"/>
          </a:xfrm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080618-5BA1-4947-98A1-DF425B89B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2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F8812-06B3-45A4-BB17-ACF15374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9" y="163647"/>
            <a:ext cx="11231102" cy="1417180"/>
          </a:xfrm>
        </p:spPr>
        <p:txBody>
          <a:bodyPr/>
          <a:lstStyle/>
          <a:p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Lime requirement calculation 2(Solution)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38EEA4-3E5A-4EEF-87F1-A1D60EFF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49" y="1224366"/>
            <a:ext cx="11251769" cy="5300419"/>
          </a:xfrm>
          <a:ln>
            <a:solidFill>
              <a:schemeClr val="accent1"/>
            </a:solidFill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3208338" algn="l"/>
              </a:tabLst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LR – Ca CO</a:t>
            </a:r>
            <a:r>
              <a:rPr lang="en-US" sz="2400" baseline="-25000" dirty="0">
                <a:latin typeface="Pyidaungsu" panose="020B0502040204020203" pitchFamily="34" charset="0"/>
                <a:cs typeface="Pyidaungsu" panose="020B0502040204020203" pitchFamily="34" charset="0"/>
              </a:rPr>
              <a:t>3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(ton/ha)	= 1.65 × Al (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meq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/ 100g) × Ca CO</a:t>
            </a:r>
            <a:r>
              <a:rPr lang="en-US" sz="2400" baseline="-25000" dirty="0">
                <a:latin typeface="Pyidaungsu" panose="020B0502040204020203" pitchFamily="34" charset="0"/>
                <a:cs typeface="Pyidaungsu" panose="020B0502040204020203" pitchFamily="34" charset="0"/>
              </a:rPr>
              <a:t>3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208338" algn="l"/>
              </a:tabLst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                     (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lb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/ac)	= 1.65 × Al (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meq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/ 100g) × Ca CO</a:t>
            </a:r>
            <a:r>
              <a:rPr lang="en-US" sz="2400" baseline="-25000" dirty="0">
                <a:latin typeface="Pyidaungsu" panose="020B0502040204020203" pitchFamily="34" charset="0"/>
                <a:cs typeface="Pyidaungsu" panose="020B0502040204020203" pitchFamily="34" charset="0"/>
              </a:rPr>
              <a:t>3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 × </a:t>
            </a:r>
            <a:r>
              <a:rPr lang="en-US" sz="2400" u="sng" dirty="0">
                <a:latin typeface="Pyidaungsu" panose="020B0502040204020203" pitchFamily="34" charset="0"/>
                <a:cs typeface="Pyidaungsu" panose="020B0502040204020203" pitchFamily="34" charset="0"/>
              </a:rPr>
              <a:t>2205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 (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lb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/ac)</a:t>
            </a:r>
            <a:endParaRPr lang="en-US" sz="2400" u="sng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							         2.471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852488">
              <a:lnSpc>
                <a:spcPct val="150000"/>
              </a:lnSpc>
              <a:spcBef>
                <a:spcPts val="0"/>
              </a:spcBef>
              <a:tabLst>
                <a:tab pos="3208338" algn="l"/>
              </a:tabLst>
            </a:pP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LR – Ca CO</a:t>
            </a:r>
            <a:r>
              <a:rPr lang="en-US" sz="2400" b="1" baseline="-25000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3</a:t>
            </a: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en-US" sz="2400" b="1" dirty="0" err="1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lb</a:t>
            </a: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/ac)	= Al (</a:t>
            </a:r>
            <a:r>
              <a:rPr lang="en-US" sz="2400" b="1" dirty="0" err="1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meq</a:t>
            </a: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/ 100g) × 1472.379 × Ca CO</a:t>
            </a:r>
            <a:r>
              <a:rPr lang="en-US" sz="2400" b="1" baseline="-25000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3</a:t>
            </a:r>
            <a:endParaRPr lang="en-US" sz="2400" b="1" dirty="0">
              <a:solidFill>
                <a:srgbClr val="0000C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852488">
              <a:lnSpc>
                <a:spcPct val="150000"/>
              </a:lnSpc>
              <a:spcBef>
                <a:spcPts val="0"/>
              </a:spcBef>
              <a:tabLst>
                <a:tab pos="3208338" algn="l"/>
              </a:tabLst>
            </a:pP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LR – Ca O (</a:t>
            </a:r>
            <a:r>
              <a:rPr lang="en-US" sz="2400" b="1" dirty="0" err="1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lb</a:t>
            </a: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/ac)		= Al (</a:t>
            </a:r>
            <a:r>
              <a:rPr lang="en-US" sz="2400" b="1" dirty="0" err="1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meq</a:t>
            </a: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/ 100g) × 1472.379 × Ca O  </a:t>
            </a:r>
          </a:p>
          <a:p>
            <a:pPr marL="852488">
              <a:lnSpc>
                <a:spcPct val="150000"/>
              </a:lnSpc>
              <a:spcBef>
                <a:spcPts val="0"/>
              </a:spcBef>
              <a:tabLst>
                <a:tab pos="3208338" algn="l"/>
              </a:tabLst>
            </a:pP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LR – Ca (OH)</a:t>
            </a:r>
            <a:r>
              <a:rPr lang="en-US" sz="2400" b="1" baseline="-25000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2</a:t>
            </a: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en-US" sz="2400" b="1" dirty="0" err="1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lb</a:t>
            </a: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/ac) = Al (</a:t>
            </a:r>
            <a:r>
              <a:rPr lang="en-US" sz="2400" b="1" dirty="0" err="1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meq</a:t>
            </a: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/ 100g) × 1472.379 × Ca (OH)</a:t>
            </a:r>
            <a:r>
              <a:rPr lang="en-US" sz="2400" b="1" baseline="-25000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2</a:t>
            </a: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914400" indent="-4492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Ca CO</a:t>
            </a:r>
            <a:r>
              <a:rPr lang="en-US" sz="2400" baseline="-25000" dirty="0">
                <a:latin typeface="Pyidaungsu" panose="020B0502040204020203" pitchFamily="34" charset="0"/>
                <a:cs typeface="Pyidaungsu" panose="020B0502040204020203" pitchFamily="34" charset="0"/>
              </a:rPr>
              <a:t>3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	= 	40 + 12 + 48 	=	100	= 	1.00</a:t>
            </a:r>
          </a:p>
          <a:p>
            <a:pPr marL="914400" indent="-4492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Ca O		= 	40 + 16 	=	  56	= 	0.56</a:t>
            </a:r>
          </a:p>
          <a:p>
            <a:pPr marL="914400" indent="-4492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Ca (OH)</a:t>
            </a:r>
            <a:r>
              <a:rPr lang="en-US" sz="2400" baseline="-25000" dirty="0">
                <a:latin typeface="Pyidaungsu" panose="020B0502040204020203" pitchFamily="34" charset="0"/>
                <a:cs typeface="Pyidaungsu" panose="020B0502040204020203" pitchFamily="34" charset="0"/>
              </a:rPr>
              <a:t>2	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= 	40 + 34 	=	  74	= 	0.74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52F63E-5D48-42CF-ADF6-4971B6F9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xmlns="" id="{CB70287A-B7F9-454E-A24A-1D130F7F0A4F}"/>
              </a:ext>
            </a:extLst>
          </p:cNvPr>
          <p:cNvSpPr/>
          <p:nvPr/>
        </p:nvSpPr>
        <p:spPr>
          <a:xfrm>
            <a:off x="760710" y="2851688"/>
            <a:ext cx="9266695" cy="1906292"/>
          </a:xfrm>
          <a:prstGeom prst="parallelogram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904" y="365125"/>
            <a:ext cx="10239895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Neutralizing value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590800"/>
              </p:ext>
            </p:extLst>
          </p:nvPr>
        </p:nvGraphicFramePr>
        <p:xfrm>
          <a:off x="2144889" y="1591909"/>
          <a:ext cx="8128000" cy="278253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65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Liming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Neutralizing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65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Limestone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65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Dolomitic lime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65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Hydrated lime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65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Burned lime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DE1E064-79D9-4FD4-A775-06637DB2B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21D808-771A-4187-9310-5617C5CC3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6638" y="2836190"/>
            <a:ext cx="5610386" cy="315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164F3CD-5227-4835-8D75-7BBD08A4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21793" y="1186518"/>
            <a:ext cx="8305800" cy="5671482"/>
          </a:xfrm>
          <a:prstGeom prst="rect">
            <a:avLst/>
          </a:prstGeom>
          <a:noFill/>
        </p:spPr>
        <p:txBody>
          <a:bodyPr wrap="square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Gypsum requirement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972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Managing saline &amp; </a:t>
            </a:r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sodic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soils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726" y="1394846"/>
            <a:ext cx="8634148" cy="4961503"/>
          </a:xfr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လွန်ကဲစွာရှိနေတဲ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 Na</a:t>
            </a:r>
            <a:r>
              <a:rPr lang="en-US" sz="2400" baseline="300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+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အား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အခြား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Ca</a:t>
            </a:r>
            <a:r>
              <a:rPr lang="en-US" sz="2400" baseline="300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+2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ပါဝင်သော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မြေဩဇာ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တစ်မျိုးမျိုး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ဖြင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ဖယ်ထုတ်ပ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Na</a:t>
            </a:r>
            <a:r>
              <a:rPr lang="en-US" sz="2400" baseline="300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+ 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အား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မြေအောက်သို့</a:t>
            </a:r>
            <a:r>
              <a:rPr lang="en-US" sz="2400" dirty="0" err="1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စိမ</a:t>
            </a:r>
            <a:r>
              <a:rPr lang="en-US" sz="24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400" dirty="0" err="1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ဆင်းစေခြင်း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နည်းဖြင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ရေသွင်း၍ဖယ်ရှားပ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ဆားငန်</a:t>
            </a:r>
            <a:r>
              <a:rPr lang="en-US" sz="2400" dirty="0" err="1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ဒဏ်ခံနိုင်သော</a:t>
            </a:r>
            <a:r>
              <a:rPr lang="en-US" sz="24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မျိုး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သီးနှံကို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ရွေးချယ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်၍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စိုက်ပျိုးပ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သီးနှံအက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ြွ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င်းအကျန်များနှင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သဘာဝမြေဆွေးကို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ပုံမှန်ထည</a:t>
            </a:r>
            <a:r>
              <a:rPr lang="en-US" sz="24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သွင်းပ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Calcareous Soils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တွင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4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Elemental </a:t>
            </a:r>
            <a:r>
              <a:rPr lang="en-US" sz="2400" dirty="0" err="1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Sulphur</a:t>
            </a:r>
            <a:r>
              <a:rPr lang="en-US" sz="24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ကို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ထည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ပေးခြင်းဖြင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ဖြေရှင်းနိုင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en-US" sz="2400" dirty="0" err="1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မြေဖုံးခြင်း</a:t>
            </a:r>
            <a:r>
              <a:rPr lang="en-US" sz="2400" dirty="0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en-US" sz="2400" dirty="0" err="1" smtClean="0">
                <a:solidFill>
                  <a:srgbClr val="FF0066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မြေဖုံးပင်များစိုက်ပျိုးခြင်း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ဖြင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အငွေ့ပျံခြင်းကို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လျော့နည်း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စေ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။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ဆားငံရေပြန်တက်လာခြင်းကို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ကန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သတ်နိုင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8B4425-3744-41CB-8646-76F681B11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073" y="3240517"/>
            <a:ext cx="2708693" cy="2028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4173FD-8174-4232-8807-67D1816C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6" name="Picture 5" descr="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431" y="805912"/>
            <a:ext cx="1884335" cy="23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5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F8812-06B3-45A4-BB17-ACF15374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9" y="163647"/>
            <a:ext cx="11231102" cy="858217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Gypsum requirement calculation 2(Solution)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38EEA4-3E5A-4EEF-87F1-A1D60EFF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49" y="867906"/>
            <a:ext cx="11251769" cy="5656880"/>
          </a:xfrm>
          <a:ln>
            <a:solidFill>
              <a:schemeClr val="accent1"/>
            </a:solidFill>
          </a:ln>
        </p:spPr>
        <p:txBody>
          <a:bodyPr anchor="t">
            <a:noAutofit/>
          </a:bodyPr>
          <a:lstStyle/>
          <a:p>
            <a:pPr marL="852488">
              <a:lnSpc>
                <a:spcPct val="150000"/>
              </a:lnSpc>
              <a:spcBef>
                <a:spcPts val="0"/>
              </a:spcBef>
              <a:tabLst>
                <a:tab pos="3208338" algn="l"/>
              </a:tabLst>
            </a:pP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Gypsum requirement(kg/ha)	=  4300 × (</a:t>
            </a:r>
            <a:r>
              <a:rPr lang="en-US" sz="2400" b="1" dirty="0" smtClean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A _ B)</a:t>
            </a:r>
            <a:endParaRPr lang="en-US" sz="2400" b="1" dirty="0">
              <a:solidFill>
                <a:srgbClr val="0000CC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Calculation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914400" indent="-4492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Gypsum (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meq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/100g)	= 2 × (A _ B) me % Ca </a:t>
            </a:r>
          </a:p>
          <a:p>
            <a:pPr marL="914400" indent="-4492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% (gm/100g)		 = 2 × (A _ B) × </a:t>
            </a:r>
            <a:r>
              <a:rPr lang="en-US" sz="2400" u="sng" dirty="0">
                <a:latin typeface="Pyidaungsu" panose="020B0502040204020203" pitchFamily="34" charset="0"/>
                <a:cs typeface="Pyidaungsu" panose="020B0502040204020203" pitchFamily="34" charset="0"/>
              </a:rPr>
              <a:t>20 Ca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(Ca SO</a:t>
            </a:r>
            <a:r>
              <a:rPr lang="en-US" sz="2400" baseline="-25000" dirty="0">
                <a:latin typeface="Pyidaungsu" panose="020B0502040204020203" pitchFamily="34" charset="0"/>
                <a:cs typeface="Pyidaungsu" panose="020B0502040204020203" pitchFamily="34" charset="0"/>
              </a:rPr>
              <a:t>4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.2 H</a:t>
            </a:r>
            <a:r>
              <a:rPr lang="en-US" sz="2400" baseline="-25000" dirty="0">
                <a:latin typeface="Pyidaungsu" panose="020B0502040204020203" pitchFamily="34" charset="0"/>
                <a:cs typeface="Pyidaungsu" panose="020B0502040204020203" pitchFamily="34" charset="0"/>
              </a:rPr>
              <a:t>2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O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465137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					  1000</a:t>
            </a:r>
          </a:p>
          <a:p>
            <a:pPr marL="914400" indent="-4492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100 gm. Soil		= 2 × (A _ B) ×  </a:t>
            </a:r>
            <a:r>
              <a:rPr lang="en-US" sz="2400" u="sng" dirty="0">
                <a:latin typeface="Pyidaungsu" panose="020B0502040204020203" pitchFamily="34" charset="0"/>
                <a:cs typeface="Pyidaungsu" panose="020B0502040204020203" pitchFamily="34" charset="0"/>
              </a:rPr>
              <a:t>20  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  (gm. Ca) </a:t>
            </a:r>
          </a:p>
          <a:p>
            <a:pPr marL="465137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					 1000</a:t>
            </a:r>
          </a:p>
          <a:p>
            <a:pPr marL="914400" indent="-449263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1000 gm (1kg) Soil	= ?</a:t>
            </a:r>
          </a:p>
          <a:p>
            <a:pPr marL="465137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			= 2 × (A _ B) ×  </a:t>
            </a:r>
            <a:r>
              <a:rPr lang="en-US" sz="2400" u="sng" dirty="0">
                <a:latin typeface="Pyidaungsu" panose="020B0502040204020203" pitchFamily="34" charset="0"/>
                <a:cs typeface="Pyidaungsu" panose="020B0502040204020203" pitchFamily="34" charset="0"/>
              </a:rPr>
              <a:t>  20  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 × </a:t>
            </a:r>
            <a:r>
              <a:rPr lang="en-US" sz="2400" u="sng" dirty="0">
                <a:latin typeface="Pyidaungsu" panose="020B0502040204020203" pitchFamily="34" charset="0"/>
                <a:cs typeface="Pyidaungsu" panose="020B0502040204020203" pitchFamily="34" charset="0"/>
              </a:rPr>
              <a:t>1000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  ×  </a:t>
            </a:r>
            <a:r>
              <a:rPr lang="en-US" sz="2400" u="sng" dirty="0">
                <a:latin typeface="Pyidaungsu" panose="020B0502040204020203" pitchFamily="34" charset="0"/>
                <a:cs typeface="Pyidaungsu" panose="020B0502040204020203" pitchFamily="34" charset="0"/>
              </a:rPr>
              <a:t>  1  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 (kg. Ca) </a:t>
            </a:r>
          </a:p>
          <a:p>
            <a:pPr marL="465137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					  1000	     100      1000</a:t>
            </a:r>
          </a:p>
          <a:p>
            <a:pPr marL="808037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Soil 1 Kg 		= </a:t>
            </a:r>
            <a:r>
              <a:rPr lang="en-US" sz="2400" u="sng" dirty="0">
                <a:latin typeface="Pyidaungsu" panose="020B0502040204020203" pitchFamily="34" charset="0"/>
                <a:cs typeface="Pyidaungsu" panose="020B0502040204020203" pitchFamily="34" charset="0"/>
              </a:rPr>
              <a:t>2 × (A - B)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  (kg. Ca)</a:t>
            </a:r>
          </a:p>
          <a:p>
            <a:pPr marL="465137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			       5000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52F63E-5D48-42CF-ADF6-4971B6F9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xmlns="" id="{CB70287A-B7F9-454E-A24A-1D130F7F0A4F}"/>
              </a:ext>
            </a:extLst>
          </p:cNvPr>
          <p:cNvSpPr/>
          <p:nvPr/>
        </p:nvSpPr>
        <p:spPr>
          <a:xfrm>
            <a:off x="715506" y="914401"/>
            <a:ext cx="10272792" cy="542442"/>
          </a:xfrm>
          <a:prstGeom prst="parallelogram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6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F8812-06B3-45A4-BB17-ACF15374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9" y="163647"/>
            <a:ext cx="11231102" cy="858217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Gypsum requirement calculation 2(Solution)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38EEA4-3E5A-4EEF-87F1-A1D60EFF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49" y="1146874"/>
            <a:ext cx="11251769" cy="5574601"/>
          </a:xfrm>
          <a:ln>
            <a:solidFill>
              <a:schemeClr val="accent1"/>
            </a:solidFill>
          </a:ln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Calculation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808037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Soil 1 Kg 		= </a:t>
            </a:r>
            <a:r>
              <a:rPr lang="en-US" sz="2400" u="sng" dirty="0">
                <a:latin typeface="Pyidaungsu" panose="020B0502040204020203" pitchFamily="34" charset="0"/>
                <a:cs typeface="Pyidaungsu" panose="020B0502040204020203" pitchFamily="34" charset="0"/>
              </a:rPr>
              <a:t>2 × (A - B)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  (kg. Ca)</a:t>
            </a:r>
          </a:p>
          <a:p>
            <a:pPr marL="465137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			       5000 </a:t>
            </a:r>
          </a:p>
          <a:p>
            <a:pPr marL="465137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914400" indent="-4492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Soil 2,500,000kg/ha	= ?</a:t>
            </a:r>
          </a:p>
          <a:p>
            <a:pPr marL="465137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			= </a:t>
            </a:r>
            <a:r>
              <a:rPr lang="en-US" sz="2400" u="sng" dirty="0">
                <a:latin typeface="Pyidaungsu" panose="020B0502040204020203" pitchFamily="34" charset="0"/>
                <a:cs typeface="Pyidaungsu" panose="020B0502040204020203" pitchFamily="34" charset="0"/>
              </a:rPr>
              <a:t>2 × (A - B)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× 2,500,000 (kg. Ca/ha)</a:t>
            </a:r>
          </a:p>
          <a:p>
            <a:pPr marL="465137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			       5000 </a:t>
            </a:r>
          </a:p>
          <a:p>
            <a:pPr marL="465137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808037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Gypsum kg/ ha	= 1000 × (A - B) × (4.3)	</a:t>
            </a:r>
            <a:r>
              <a:rPr lang="en-US" sz="2400" u="sng" dirty="0">
                <a:latin typeface="Pyidaungsu" panose="020B0502040204020203" pitchFamily="34" charset="0"/>
                <a:cs typeface="Pyidaungsu" panose="020B0502040204020203" pitchFamily="34" charset="0"/>
              </a:rPr>
              <a:t>Eq wt of Gypsum 86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   									Eq wt of Calcium 20 </a:t>
            </a:r>
            <a:endParaRPr lang="en-US" sz="2400" dirty="0" smtClean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808037" indent="-3429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							(Ca SO</a:t>
            </a:r>
            <a:r>
              <a:rPr lang="en-US" sz="2400" baseline="-250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4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.2 H</a:t>
            </a:r>
            <a:r>
              <a:rPr lang="en-US" sz="2400" baseline="-250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2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O) = 40+32+16*4 +</a:t>
            </a:r>
            <a:r>
              <a:rPr lang="en-US" sz="2400" smtClean="0">
                <a:latin typeface="Pyidaungsu" panose="020B0502040204020203" pitchFamily="34" charset="0"/>
                <a:cs typeface="Pyidaungsu" panose="020B0502040204020203" pitchFamily="34" charset="0"/>
              </a:rPr>
              <a:t>2*(2+16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  <a:p>
            <a:pPr marL="808037" indent="-3429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										20</a:t>
            </a: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808037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00CC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Gypsum requirement(kg/ha)	=  4300 × (A _ B)</a:t>
            </a:r>
          </a:p>
          <a:p>
            <a:pPr marL="465137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52F63E-5D48-42CF-ADF6-4971B6F9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77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8291593" y="5563892"/>
            <a:ext cx="268120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55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F8812-06B3-45A4-BB17-ACF15374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9" y="163647"/>
            <a:ext cx="11231102" cy="1277694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Gypsum requirement calculation 2(Solution)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38EEA4-3E5A-4EEF-87F1-A1D60EFF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49" y="1441341"/>
            <a:ext cx="11251769" cy="4370523"/>
          </a:xfrm>
          <a:ln>
            <a:solidFill>
              <a:schemeClr val="accent1"/>
            </a:solidFill>
          </a:ln>
        </p:spPr>
        <p:txBody>
          <a:bodyPr anchor="ctr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Calculation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      A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= (at least 2.8 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meq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/lit)</a:t>
            </a:r>
          </a:p>
          <a:p>
            <a:pPr marL="465138" indent="-4651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Gypsum (Ca SO</a:t>
            </a:r>
            <a:r>
              <a:rPr lang="en-US" sz="2400" baseline="-25000" dirty="0">
                <a:latin typeface="Pyidaungsu" panose="020B0502040204020203" pitchFamily="34" charset="0"/>
                <a:cs typeface="Pyidaungsu" panose="020B0502040204020203" pitchFamily="34" charset="0"/>
              </a:rPr>
              <a:t>4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.2 H</a:t>
            </a:r>
            <a:r>
              <a:rPr lang="en-US" sz="2400" baseline="-25000" dirty="0">
                <a:latin typeface="Pyidaungsu" panose="020B0502040204020203" pitchFamily="34" charset="0"/>
                <a:cs typeface="Pyidaungsu" panose="020B0502040204020203" pitchFamily="34" charset="0"/>
              </a:rPr>
              <a:t>2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O) 5 gm + water 1 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litre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.</a:t>
            </a:r>
          </a:p>
          <a:p>
            <a:pPr marL="465138" indent="-4651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shake 10 min with mechanical shaker.</a:t>
            </a:r>
          </a:p>
          <a:p>
            <a:pPr marL="465138" indent="-4651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Filter and then take 5 ml from the filtrate to determine the Ca concentration.</a:t>
            </a:r>
          </a:p>
          <a:p>
            <a:pPr marL="465138" indent="-4651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Titrate with EDTA.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 A 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is the Ca conc; 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meq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/l in the saturated Calcium Sulphate (Gypsum) Solution.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52F63E-5D48-42CF-ADF6-4971B6F9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3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F8812-06B3-45A4-BB17-ACF15374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9" y="163647"/>
            <a:ext cx="11231102" cy="1277694"/>
          </a:xfrm>
        </p:spPr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Gypsum requirement calculation 2(Solution)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38EEA4-3E5A-4EEF-87F1-A1D60EFF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74" y="1441341"/>
            <a:ext cx="11608227" cy="4370523"/>
          </a:xfrm>
          <a:ln>
            <a:solidFill>
              <a:schemeClr val="accent1"/>
            </a:solidFill>
          </a:ln>
        </p:spPr>
        <p:txBody>
          <a:bodyPr anchor="ctr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Calculation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      B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=</a:t>
            </a:r>
          </a:p>
          <a:p>
            <a:pPr marL="465138" indent="-4651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Weight 5 gm soil + reagent A 100 ml.</a:t>
            </a:r>
          </a:p>
          <a:p>
            <a:pPr marL="465138" indent="-4651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shake 5 min with mechanical shaker.</a:t>
            </a:r>
          </a:p>
          <a:p>
            <a:pPr marL="465138" indent="-4651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Filter and then take 20 ml from the filtrate to determine the Ca </a:t>
            </a:r>
            <a:r>
              <a:rPr lang="en-US" sz="24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concentration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.</a:t>
            </a:r>
          </a:p>
          <a:p>
            <a:pPr marL="465138" indent="-46513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Titrate with EDTA.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	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 B 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is the Ca </a:t>
            </a:r>
            <a:r>
              <a:rPr lang="en-US" sz="24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conc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; </a:t>
            </a:r>
            <a:r>
              <a:rPr lang="en-US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meq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/l in the soil filtrate.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52F63E-5D48-42CF-ADF6-4971B6F9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9871" y="152400"/>
            <a:ext cx="8112257" cy="685801"/>
          </a:xfrm>
        </p:spPr>
        <p:txBody>
          <a:bodyPr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Soil Constraints to Land Use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353" y="1676400"/>
            <a:ext cx="4835472" cy="4876800"/>
          </a:xfrm>
        </p:spPr>
        <p:txBody>
          <a:bodyPr anchor="ctr">
            <a:normAutofit lnSpcReduction="10000"/>
          </a:bodyPr>
          <a:lstStyle/>
          <a:p>
            <a:pPr marL="800100" indent="-4587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Acidity</a:t>
            </a:r>
          </a:p>
          <a:p>
            <a:pPr marL="800100" indent="-4587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Alkalinity</a:t>
            </a:r>
          </a:p>
          <a:p>
            <a:pPr marL="800100" indent="-4587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0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Sodicity</a:t>
            </a:r>
            <a:endParaRPr lang="en-US" sz="2000" dirty="0" smtClean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800100" indent="-4587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Salinity</a:t>
            </a:r>
          </a:p>
          <a:p>
            <a:pPr marL="800100" indent="-4587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Low nutrient retention</a:t>
            </a:r>
          </a:p>
          <a:p>
            <a:pPr marL="800100" indent="-4587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High phosphorus fixation</a:t>
            </a:r>
          </a:p>
          <a:p>
            <a:pPr marL="800100" indent="-4587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000" dirty="0" err="1" smtClean="0">
                <a:latin typeface="Pyidaungsu" panose="020B0502040204020203" pitchFamily="34" charset="0"/>
                <a:cs typeface="Pyidaungsu" panose="020B0502040204020203" pitchFamily="34" charset="0"/>
              </a:rPr>
              <a:t>Waterlogging</a:t>
            </a:r>
            <a:endParaRPr lang="en-US" sz="2000" dirty="0" smtClean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800100" indent="-4587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Low plant available water</a:t>
            </a:r>
          </a:p>
          <a:p>
            <a:pPr marL="800100" indent="-4587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Hard-setting</a:t>
            </a:r>
          </a:p>
          <a:p>
            <a:pPr marL="800100" indent="-4587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Compaction</a:t>
            </a:r>
          </a:p>
          <a:p>
            <a:pPr marL="800100" indent="-4587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Susceptibility to erosion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087354" y="6453123"/>
            <a:ext cx="199524" cy="191109"/>
          </a:xfrm>
          <a:prstGeom prst="rect">
            <a:avLst/>
          </a:prstGeom>
        </p:spPr>
        <p:txBody>
          <a:bodyPr/>
          <a:lstStyle/>
          <a:p>
            <a:pPr marL="103505">
              <a:lnSpc>
                <a:spcPct val="100000"/>
              </a:lnSpc>
            </a:pPr>
            <a:fld id="{81D60167-4931-47E6-BA6A-407CBD079E47}" type="slidenum">
              <a:rPr lang="en-US" sz="1100" spc="85" smtClean="0">
                <a:solidFill>
                  <a:srgbClr val="919191"/>
                </a:solidFill>
                <a:latin typeface="Times New Roman"/>
                <a:cs typeface="Times New Roman"/>
              </a:rPr>
              <a:pPr marL="103505">
                <a:lnSpc>
                  <a:spcPct val="100000"/>
                </a:lnSpc>
              </a:pPr>
              <a:t>8</a:t>
            </a:fld>
            <a:endParaRPr lang="en-US" sz="1100">
              <a:latin typeface="Times New Roman"/>
              <a:cs typeface="Times New Roman"/>
            </a:endParaRPr>
          </a:p>
        </p:txBody>
      </p:sp>
      <p:pic>
        <p:nvPicPr>
          <p:cNvPr id="8" name="Picture 7" descr="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788" y="1962108"/>
            <a:ext cx="3941270" cy="26563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Horizontal Scroll 6"/>
          <p:cNvSpPr/>
          <p:nvPr/>
        </p:nvSpPr>
        <p:spPr>
          <a:xfrm>
            <a:off x="1142999" y="884695"/>
            <a:ext cx="3769963" cy="90507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2. Specific soil constraints</a:t>
            </a:r>
          </a:p>
        </p:txBody>
      </p:sp>
    </p:spTree>
    <p:extLst>
      <p:ext uri="{BB962C8B-B14F-4D97-AF65-F5344CB8AC3E}">
        <p14:creationId xmlns:p14="http://schemas.microsoft.com/office/powerpoint/2010/main" val="301415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3750BC-68E6-49BE-8BC9-AE5A2D8D6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8871" y="3078080"/>
            <a:ext cx="9228667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Thank you </a:t>
            </a:r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!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 b="7330"/>
          <a:stretch>
            <a:fillRect/>
          </a:stretch>
        </p:blipFill>
        <p:spPr>
          <a:xfrm>
            <a:off x="1365143" y="1690688"/>
            <a:ext cx="4406536" cy="2927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013-7910-C140-91B7-A7D2483B5C5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Acidity                            Alkalinity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7" name="Picture 6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989" y="1690688"/>
            <a:ext cx="4395222" cy="2927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6850</TotalTime>
  <Words>7842</Words>
  <Application>Microsoft Office PowerPoint</Application>
  <PresentationFormat>Custom</PresentationFormat>
  <Paragraphs>549</Paragraphs>
  <Slides>80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မြေဆီလွှာ နှင့် အာဟာရဓာတ်ဆိုင်ရာ စီမံခန့်ခွဲမှု  နှင့် ဓာတ်မြေဩဇာ အချိုးညီသုံးစွဲမှု</vt:lpstr>
      <vt:lpstr>PowerPoint Presentation</vt:lpstr>
      <vt:lpstr>PowerPoint Presentation</vt:lpstr>
      <vt:lpstr>Soil Constraints to Land Use</vt:lpstr>
      <vt:lpstr>PowerPoint Presentation</vt:lpstr>
      <vt:lpstr>PowerPoint Presentation</vt:lpstr>
      <vt:lpstr>PowerPoint Presentation</vt:lpstr>
      <vt:lpstr>Soil Constraints to Land Use</vt:lpstr>
      <vt:lpstr>Acidity                            Alkalinity</vt:lpstr>
      <vt:lpstr>Sodicity                       Salinity</vt:lpstr>
      <vt:lpstr>Low nutrient retention             High phosphorus fixation</vt:lpstr>
      <vt:lpstr>PowerPoint Presentation</vt:lpstr>
      <vt:lpstr>Hard-setting                        Compaction</vt:lpstr>
      <vt:lpstr>Susceptibility to erosion</vt:lpstr>
      <vt:lpstr>Good Soil Management Practices (GSMP)</vt:lpstr>
      <vt:lpstr>PowerPoint Presentation</vt:lpstr>
      <vt:lpstr>အပင်အာဟာရဓာတ်များဆိုင်ရာ စီမံခန့်ခွဲမှု </vt:lpstr>
      <vt:lpstr>အပင်အာဟာရဓာတ်များ</vt:lpstr>
      <vt:lpstr>သီးနှံများအတွက် မရှိမဖြစ်လိုအပ်သော အာဟာရဓာတ်များ</vt:lpstr>
      <vt:lpstr>Beneficial Elements </vt:lpstr>
      <vt:lpstr>What are the main nutrient sources?  </vt:lpstr>
      <vt:lpstr>Why are fertilizers needed for healthy soils and productive and nutritious crops? </vt:lpstr>
      <vt:lpstr>Good Nutrient Management Practices (GNMP)</vt:lpstr>
      <vt:lpstr>Practical techniques for assessing and  monitoring crop nutrient status</vt:lpstr>
      <vt:lpstr>အာဟာရဓာတ်ဆိုင်ရာ စီမံခန့်ခွဲခြင်း၏ အဓိကအချက်များ </vt:lpstr>
      <vt:lpstr>PowerPoint Presentation</vt:lpstr>
      <vt:lpstr>PowerPoint Presentation</vt:lpstr>
      <vt:lpstr>အာဟာရဓာတ်ဆိုင်ရာစီမံခန့်ခွဲမှုနှင့် ဆက်စပ်လျှက်ရှိသည့်   ထည့်သွင်းစဉ်းစားရမည့်အချက်များ </vt:lpstr>
      <vt:lpstr>အာဟာရဓာတ်ဆိုင်ရာစီမံခန့်ခွဲမှု နှင့် အစားအစာ/အာဟာရဆိုင်ရာ လုံခြုံမှု</vt:lpstr>
      <vt:lpstr>အာဟာရဓာတ်ဆိုင်ရာစီမံခန့်ခွဲမှု နှင့် မြေဆီဩဇာ ထက်သန်မှု</vt:lpstr>
      <vt:lpstr>ရေနှင့် အာဟာရများ အပြန်အလှန်အကျိုးပြုမှု</vt:lpstr>
      <vt:lpstr>အာဟာရဓာတ်ဆိုင်ရာစီမံခန့်ခွဲမှု နှင့် ရာသီဥတုပြောင်းလဲမှု</vt:lpstr>
      <vt:lpstr>အာဟာရဓာတ်ဆိုင်ရာစီမံခန့်ခွဲမှု နှင့် သဘာဝပတ်ဝန်းကျင်</vt:lpstr>
      <vt:lpstr>PowerPoint Presentation</vt:lpstr>
      <vt:lpstr>Root interception</vt:lpstr>
      <vt:lpstr>Mass flow</vt:lpstr>
      <vt:lpstr>Diffusion</vt:lpstr>
      <vt:lpstr>Nutrient Transport Processes</vt:lpstr>
      <vt:lpstr>Nutrient mobility</vt:lpstr>
      <vt:lpstr>PowerPoint Presentation</vt:lpstr>
      <vt:lpstr>PowerPoint Presentation</vt:lpstr>
      <vt:lpstr>ဓာတ်မြေဩဇာ အချိုးညီသုံးစွဲခြင်းအားဖြင့် ရရှိလာနိုင်သည့် အကျိုးကျေးဇူးများ  </vt:lpstr>
      <vt:lpstr>Nutrient Requirement</vt:lpstr>
      <vt:lpstr>သီးနှံပင်များ၏ အာဟာရလိုအပ်ချက်များကို ခွဲခြားရန်  သိထားရမည့် Elements တို့၏ သဘာဝများ</vt:lpstr>
      <vt:lpstr>Nitrogen Management &amp; N interactions</vt:lpstr>
      <vt:lpstr>Phosphorus Management &amp; P interactions</vt:lpstr>
      <vt:lpstr>Potassium Management &amp; K interactions</vt:lpstr>
      <vt:lpstr>PowerPoint Presentation</vt:lpstr>
      <vt:lpstr>1. Right source</vt:lpstr>
      <vt:lpstr>(1.1) Type of inorganic fertilizers</vt:lpstr>
      <vt:lpstr>(1.2) Common use of foliar fertilizers</vt:lpstr>
      <vt:lpstr>a. Physical properties</vt:lpstr>
      <vt:lpstr>2. Right rate</vt:lpstr>
      <vt:lpstr>(2.1) Soil fertility evaluation</vt:lpstr>
      <vt:lpstr>(2.1) a. Visual observations</vt:lpstr>
      <vt:lpstr>3. Right time</vt:lpstr>
      <vt:lpstr>Nutrient uptake of cotton</vt:lpstr>
      <vt:lpstr>4. Right place</vt:lpstr>
      <vt:lpstr>(4.1) Broadcast</vt:lpstr>
      <vt:lpstr>(4.2) Placement</vt:lpstr>
      <vt:lpstr>PowerPoint Presentation</vt:lpstr>
      <vt:lpstr>Why soils become acid?</vt:lpstr>
      <vt:lpstr>Beneficial effects of liming </vt:lpstr>
      <vt:lpstr>Two-step reaction of lime with the soil</vt:lpstr>
      <vt:lpstr>Liming materials</vt:lpstr>
      <vt:lpstr>Liming materials</vt:lpstr>
      <vt:lpstr>Liming materials</vt:lpstr>
      <vt:lpstr>Liming materials</vt:lpstr>
      <vt:lpstr>Efficiency factors to liming</vt:lpstr>
      <vt:lpstr>Lime requirement calculation 1(Solution)</vt:lpstr>
      <vt:lpstr>Factors for calculating lime rates</vt:lpstr>
      <vt:lpstr>Lime requirement calculation 2(Solution)</vt:lpstr>
      <vt:lpstr>Neutralizing value</vt:lpstr>
      <vt:lpstr>PowerPoint Presentation</vt:lpstr>
      <vt:lpstr>Managing saline &amp; sodic soils</vt:lpstr>
      <vt:lpstr>Gypsum requirement calculation 2(Solution)</vt:lpstr>
      <vt:lpstr>Gypsum requirement calculation 2(Solution)</vt:lpstr>
      <vt:lpstr>Gypsum requirement calculation 2(Solution)</vt:lpstr>
      <vt:lpstr>Gypsum requirement calculation 2(Solution)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Weatherley</dc:creator>
  <cp:lastModifiedBy>User</cp:lastModifiedBy>
  <cp:revision>689</cp:revision>
  <dcterms:created xsi:type="dcterms:W3CDTF">2018-07-02T15:07:05Z</dcterms:created>
  <dcterms:modified xsi:type="dcterms:W3CDTF">2022-01-28T04:24:46Z</dcterms:modified>
</cp:coreProperties>
</file>